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47"/>
  </p:notesMasterIdLst>
  <p:sldIdLst>
    <p:sldId id="272" r:id="rId3"/>
    <p:sldId id="275" r:id="rId4"/>
    <p:sldId id="277" r:id="rId5"/>
    <p:sldId id="278" r:id="rId6"/>
    <p:sldId id="279" r:id="rId7"/>
    <p:sldId id="280" r:id="rId8"/>
    <p:sldId id="281" r:id="rId9"/>
    <p:sldId id="282" r:id="rId10"/>
    <p:sldId id="283" r:id="rId11"/>
    <p:sldId id="284" r:id="rId12"/>
    <p:sldId id="286" r:id="rId13"/>
    <p:sldId id="285" r:id="rId14"/>
    <p:sldId id="287" r:id="rId15"/>
    <p:sldId id="288" r:id="rId16"/>
    <p:sldId id="289" r:id="rId17"/>
    <p:sldId id="290" r:id="rId18"/>
    <p:sldId id="291" r:id="rId19"/>
    <p:sldId id="292" r:id="rId20"/>
    <p:sldId id="276" r:id="rId21"/>
    <p:sldId id="293" r:id="rId22"/>
    <p:sldId id="294" r:id="rId23"/>
    <p:sldId id="315" r:id="rId24"/>
    <p:sldId id="316" r:id="rId25"/>
    <p:sldId id="317" r:id="rId26"/>
    <p:sldId id="318" r:id="rId27"/>
    <p:sldId id="319" r:id="rId28"/>
    <p:sldId id="274" r:id="rId29"/>
    <p:sldId id="296" r:id="rId30"/>
    <p:sldId id="297" r:id="rId31"/>
    <p:sldId id="298" r:id="rId32"/>
    <p:sldId id="299" r:id="rId33"/>
    <p:sldId id="300" r:id="rId34"/>
    <p:sldId id="301" r:id="rId35"/>
    <p:sldId id="302" r:id="rId36"/>
    <p:sldId id="303" r:id="rId37"/>
    <p:sldId id="304" r:id="rId38"/>
    <p:sldId id="305" r:id="rId39"/>
    <p:sldId id="306" r:id="rId40"/>
    <p:sldId id="307" r:id="rId41"/>
    <p:sldId id="309" r:id="rId42"/>
    <p:sldId id="311" r:id="rId43"/>
    <p:sldId id="312" r:id="rId44"/>
    <p:sldId id="313" r:id="rId45"/>
    <p:sldId id="314" r:id="rId46"/>
  </p:sldIdLst>
  <p:sldSz cx="9144000" cy="6858000" type="screen4x3"/>
  <p:notesSz cx="6858000" cy="9144000"/>
  <p:defaultTextStyle>
    <a:defPPr>
      <a:defRPr lang="es-VE"/>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FF6600"/>
    <a:srgbClr val="D2A000"/>
    <a:srgbClr val="FFD44B"/>
    <a:srgbClr val="FFCC66"/>
    <a:srgbClr val="000000"/>
    <a:srgbClr val="FFFF00"/>
    <a:srgbClr val="FFFFCC"/>
    <a:srgbClr val="EAEAEA"/>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FD0F851-EC5A-4D38-B0AD-8093EC10F338}" styleName="Estilo claro 1 - Acento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03447BB-5D67-496B-8E87-E561075AD55C}" styleName="Estilo oscuro 1 - Énfasis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12C8C85-51F0-491E-9774-3900AFEF0FD7}" styleName="Estilo claro 2 - Acento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91" autoAdjust="0"/>
    <p:restoredTop sz="94660"/>
  </p:normalViewPr>
  <p:slideViewPr>
    <p:cSldViewPr>
      <p:cViewPr varScale="1">
        <p:scale>
          <a:sx n="69" d="100"/>
          <a:sy n="69" d="100"/>
        </p:scale>
        <p:origin x="1458" y="60"/>
      </p:cViewPr>
      <p:guideLst>
        <p:guide orient="horz" pos="2160"/>
        <p:guide pos="2880"/>
      </p:guideLst>
    </p:cSldViewPr>
  </p:slideViewPr>
  <p:notesTextViewPr>
    <p:cViewPr>
      <p:scale>
        <a:sx n="1" d="1"/>
        <a:sy n="1" d="1"/>
      </p:scale>
      <p:origin x="0" y="0"/>
    </p:cViewPr>
  </p:notesTextViewPr>
  <p:sorterViewPr>
    <p:cViewPr>
      <p:scale>
        <a:sx n="66" d="100"/>
        <a:sy n="66" d="100"/>
      </p:scale>
      <p:origin x="0" y="40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3C3974-39DE-45E0-B0E0-FC8A22EDD3EC}"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s-AR"/>
        </a:p>
      </dgm:t>
    </dgm:pt>
    <dgm:pt modelId="{94F69D4D-D330-4589-A608-50FCB775208E}">
      <dgm:prSet phldrT="[Texto]"/>
      <dgm:spPr/>
      <dgm:t>
        <a:bodyPr/>
        <a:lstStyle/>
        <a:p>
          <a:r>
            <a:rPr lang="es-AR" dirty="0"/>
            <a:t>PROBLEMA</a:t>
          </a:r>
        </a:p>
      </dgm:t>
    </dgm:pt>
    <dgm:pt modelId="{F91783AE-6B9F-41C3-907B-3DC367B87DB7}" type="parTrans" cxnId="{FDDA4DEF-E942-4762-B0CF-8C6CC94BF7FB}">
      <dgm:prSet/>
      <dgm:spPr/>
      <dgm:t>
        <a:bodyPr/>
        <a:lstStyle/>
        <a:p>
          <a:endParaRPr lang="es-AR"/>
        </a:p>
      </dgm:t>
    </dgm:pt>
    <dgm:pt modelId="{2F5C03AD-5DF4-4019-BC0C-922E164AE41C}" type="sibTrans" cxnId="{FDDA4DEF-E942-4762-B0CF-8C6CC94BF7FB}">
      <dgm:prSet/>
      <dgm:spPr/>
      <dgm:t>
        <a:bodyPr/>
        <a:lstStyle/>
        <a:p>
          <a:endParaRPr lang="es-AR"/>
        </a:p>
      </dgm:t>
    </dgm:pt>
    <dgm:pt modelId="{0A2B8B72-DBA5-4C98-B958-20D2F5209305}">
      <dgm:prSet phldrT="[Texto]"/>
      <dgm:spPr/>
      <dgm:t>
        <a:bodyPr/>
        <a:lstStyle/>
        <a:p>
          <a:r>
            <a:rPr lang="es-AR" dirty="0"/>
            <a:t>ALGORITMO</a:t>
          </a:r>
        </a:p>
      </dgm:t>
    </dgm:pt>
    <dgm:pt modelId="{7B5D66F3-15AF-47E8-8309-77DC037C961C}" type="parTrans" cxnId="{F0A58202-9C13-41D8-B8BB-38DC60DAAD4B}">
      <dgm:prSet/>
      <dgm:spPr/>
      <dgm:t>
        <a:bodyPr/>
        <a:lstStyle/>
        <a:p>
          <a:endParaRPr lang="es-AR"/>
        </a:p>
      </dgm:t>
    </dgm:pt>
    <dgm:pt modelId="{F1560A52-14E2-47D7-B90D-4B097C3BB20D}" type="sibTrans" cxnId="{F0A58202-9C13-41D8-B8BB-38DC60DAAD4B}">
      <dgm:prSet/>
      <dgm:spPr/>
      <dgm:t>
        <a:bodyPr/>
        <a:lstStyle/>
        <a:p>
          <a:endParaRPr lang="es-AR"/>
        </a:p>
      </dgm:t>
    </dgm:pt>
    <dgm:pt modelId="{CC9DEB34-831A-4366-BEA3-09AC7C68B566}">
      <dgm:prSet phldrT="[Texto]"/>
      <dgm:spPr/>
      <dgm:t>
        <a:bodyPr/>
        <a:lstStyle/>
        <a:p>
          <a:r>
            <a:rPr lang="es-AR" dirty="0"/>
            <a:t>PROGRAMA</a:t>
          </a:r>
        </a:p>
      </dgm:t>
    </dgm:pt>
    <dgm:pt modelId="{1CB73FE0-AE29-44F7-A07F-EE8793F0F4EB}" type="parTrans" cxnId="{6CE60406-630F-4B2A-98FB-B53276CB8441}">
      <dgm:prSet/>
      <dgm:spPr/>
      <dgm:t>
        <a:bodyPr/>
        <a:lstStyle/>
        <a:p>
          <a:endParaRPr lang="es-AR"/>
        </a:p>
      </dgm:t>
    </dgm:pt>
    <dgm:pt modelId="{A6A9A73A-E065-43E3-9430-5DC9F3EA2FC0}" type="sibTrans" cxnId="{6CE60406-630F-4B2A-98FB-B53276CB8441}">
      <dgm:prSet/>
      <dgm:spPr/>
      <dgm:t>
        <a:bodyPr/>
        <a:lstStyle/>
        <a:p>
          <a:endParaRPr lang="es-AR"/>
        </a:p>
      </dgm:t>
    </dgm:pt>
    <dgm:pt modelId="{E9EE756E-AF38-4875-A7AA-336269D6B389}">
      <dgm:prSet phldrT="[Texto]"/>
      <dgm:spPr/>
      <dgm:t>
        <a:bodyPr/>
        <a:lstStyle/>
        <a:p>
          <a:r>
            <a:rPr lang="es-AR" dirty="0"/>
            <a:t>RESULTADO</a:t>
          </a:r>
        </a:p>
      </dgm:t>
    </dgm:pt>
    <dgm:pt modelId="{40F8269C-A136-4672-B5F8-E9F7DFDC2F92}" type="parTrans" cxnId="{734245CF-83BA-463B-8B53-C55DA94D8A87}">
      <dgm:prSet/>
      <dgm:spPr/>
      <dgm:t>
        <a:bodyPr/>
        <a:lstStyle/>
        <a:p>
          <a:endParaRPr lang="es-AR"/>
        </a:p>
      </dgm:t>
    </dgm:pt>
    <dgm:pt modelId="{C7AD3094-18DF-4A33-89E9-0BB74C5459D8}" type="sibTrans" cxnId="{734245CF-83BA-463B-8B53-C55DA94D8A87}">
      <dgm:prSet/>
      <dgm:spPr/>
      <dgm:t>
        <a:bodyPr/>
        <a:lstStyle/>
        <a:p>
          <a:endParaRPr lang="es-AR"/>
        </a:p>
      </dgm:t>
    </dgm:pt>
    <dgm:pt modelId="{8EC4A1EF-999B-49A6-823A-0172895C08C1}" type="pres">
      <dgm:prSet presAssocID="{D23C3974-39DE-45E0-B0E0-FC8A22EDD3EC}" presName="Name0" presStyleCnt="0">
        <dgm:presLayoutVars>
          <dgm:chMax val="7"/>
          <dgm:chPref val="7"/>
          <dgm:dir/>
          <dgm:animLvl val="lvl"/>
        </dgm:presLayoutVars>
      </dgm:prSet>
      <dgm:spPr/>
    </dgm:pt>
    <dgm:pt modelId="{DFF915EF-5E3B-4EBA-A033-95181F4401AF}" type="pres">
      <dgm:prSet presAssocID="{94F69D4D-D330-4589-A608-50FCB775208E}" presName="Accent1" presStyleCnt="0"/>
      <dgm:spPr/>
    </dgm:pt>
    <dgm:pt modelId="{A0BEEAD5-AC83-4F04-B331-6E57005D8F9F}" type="pres">
      <dgm:prSet presAssocID="{94F69D4D-D330-4589-A608-50FCB775208E}" presName="Accent" presStyleLbl="node1" presStyleIdx="0" presStyleCnt="4"/>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pt>
    <dgm:pt modelId="{3293CFDD-6AFF-4F3A-BB05-135CCEBFE3CF}" type="pres">
      <dgm:prSet presAssocID="{94F69D4D-D330-4589-A608-50FCB775208E}" presName="Parent1" presStyleLbl="revTx" presStyleIdx="0" presStyleCnt="4">
        <dgm:presLayoutVars>
          <dgm:chMax val="1"/>
          <dgm:chPref val="1"/>
          <dgm:bulletEnabled val="1"/>
        </dgm:presLayoutVars>
      </dgm:prSet>
      <dgm:spPr/>
    </dgm:pt>
    <dgm:pt modelId="{E2A890F4-EDC1-49A0-8405-64442A853E74}" type="pres">
      <dgm:prSet presAssocID="{0A2B8B72-DBA5-4C98-B958-20D2F5209305}" presName="Accent2" presStyleCnt="0"/>
      <dgm:spPr/>
    </dgm:pt>
    <dgm:pt modelId="{BD2A0956-4FD2-465F-A575-5CECD0E88C41}" type="pres">
      <dgm:prSet presAssocID="{0A2B8B72-DBA5-4C98-B958-20D2F5209305}" presName="Accent" presStyleLbl="node1" presStyleIdx="1" presStyleCnt="4"/>
      <dgm:spPr>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dgm:spPr>
    </dgm:pt>
    <dgm:pt modelId="{5EFBEBC5-4288-4521-8294-BAF00B871655}" type="pres">
      <dgm:prSet presAssocID="{0A2B8B72-DBA5-4C98-B958-20D2F5209305}" presName="Parent2" presStyleLbl="revTx" presStyleIdx="1" presStyleCnt="4">
        <dgm:presLayoutVars>
          <dgm:chMax val="1"/>
          <dgm:chPref val="1"/>
          <dgm:bulletEnabled val="1"/>
        </dgm:presLayoutVars>
      </dgm:prSet>
      <dgm:spPr/>
    </dgm:pt>
    <dgm:pt modelId="{E5CB70FE-F834-4503-9113-FC2269154B43}" type="pres">
      <dgm:prSet presAssocID="{CC9DEB34-831A-4366-BEA3-09AC7C68B566}" presName="Accent3" presStyleCnt="0"/>
      <dgm:spPr/>
    </dgm:pt>
    <dgm:pt modelId="{36F34A96-0388-4162-8658-4EE7DAAE005A}" type="pres">
      <dgm:prSet presAssocID="{CC9DEB34-831A-4366-BEA3-09AC7C68B566}" presName="Accent" presStyleLbl="node1" presStyleIdx="2" presStyleCnt="4"/>
      <dgm:spPr>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dgm:spPr>
    </dgm:pt>
    <dgm:pt modelId="{57844E07-B860-46AC-904B-0206FE9BFA91}" type="pres">
      <dgm:prSet presAssocID="{CC9DEB34-831A-4366-BEA3-09AC7C68B566}" presName="Parent3" presStyleLbl="revTx" presStyleIdx="2" presStyleCnt="4">
        <dgm:presLayoutVars>
          <dgm:chMax val="1"/>
          <dgm:chPref val="1"/>
          <dgm:bulletEnabled val="1"/>
        </dgm:presLayoutVars>
      </dgm:prSet>
      <dgm:spPr/>
    </dgm:pt>
    <dgm:pt modelId="{8A21A902-A43B-48BE-9BA0-93A25B8BF955}" type="pres">
      <dgm:prSet presAssocID="{E9EE756E-AF38-4875-A7AA-336269D6B389}" presName="Accent4" presStyleCnt="0"/>
      <dgm:spPr/>
    </dgm:pt>
    <dgm:pt modelId="{33BDF238-CD3D-4CCD-B2DF-C17C097AE756}" type="pres">
      <dgm:prSet presAssocID="{E9EE756E-AF38-4875-A7AA-336269D6B389}" presName="Accent" presStyleLbl="node1" presStyleIdx="3" presStyleCnt="4"/>
      <dgm:spPr/>
    </dgm:pt>
    <dgm:pt modelId="{FF39B6F6-36FC-4A2A-805A-7A1B607C8F4B}" type="pres">
      <dgm:prSet presAssocID="{E9EE756E-AF38-4875-A7AA-336269D6B389}" presName="Parent4" presStyleLbl="revTx" presStyleIdx="3" presStyleCnt="4">
        <dgm:presLayoutVars>
          <dgm:chMax val="1"/>
          <dgm:chPref val="1"/>
          <dgm:bulletEnabled val="1"/>
        </dgm:presLayoutVars>
      </dgm:prSet>
      <dgm:spPr/>
    </dgm:pt>
  </dgm:ptLst>
  <dgm:cxnLst>
    <dgm:cxn modelId="{F0A58202-9C13-41D8-B8BB-38DC60DAAD4B}" srcId="{D23C3974-39DE-45E0-B0E0-FC8A22EDD3EC}" destId="{0A2B8B72-DBA5-4C98-B958-20D2F5209305}" srcOrd="1" destOrd="0" parTransId="{7B5D66F3-15AF-47E8-8309-77DC037C961C}" sibTransId="{F1560A52-14E2-47D7-B90D-4B097C3BB20D}"/>
    <dgm:cxn modelId="{6CE60406-630F-4B2A-98FB-B53276CB8441}" srcId="{D23C3974-39DE-45E0-B0E0-FC8A22EDD3EC}" destId="{CC9DEB34-831A-4366-BEA3-09AC7C68B566}" srcOrd="2" destOrd="0" parTransId="{1CB73FE0-AE29-44F7-A07F-EE8793F0F4EB}" sibTransId="{A6A9A73A-E065-43E3-9430-5DC9F3EA2FC0}"/>
    <dgm:cxn modelId="{46B7A141-B272-45D1-BA73-87E5D9A8F42A}" type="presOf" srcId="{E9EE756E-AF38-4875-A7AA-336269D6B389}" destId="{FF39B6F6-36FC-4A2A-805A-7A1B607C8F4B}" srcOrd="0" destOrd="0" presId="urn:microsoft.com/office/officeart/2009/layout/CircleArrowProcess"/>
    <dgm:cxn modelId="{E9CB8E90-EA4B-46D1-9A01-E9BC3F5CB58A}" type="presOf" srcId="{CC9DEB34-831A-4366-BEA3-09AC7C68B566}" destId="{57844E07-B860-46AC-904B-0206FE9BFA91}" srcOrd="0" destOrd="0" presId="urn:microsoft.com/office/officeart/2009/layout/CircleArrowProcess"/>
    <dgm:cxn modelId="{E9825CC7-D043-4356-B922-1F081DE09E84}" type="presOf" srcId="{94F69D4D-D330-4589-A608-50FCB775208E}" destId="{3293CFDD-6AFF-4F3A-BB05-135CCEBFE3CF}" srcOrd="0" destOrd="0" presId="urn:microsoft.com/office/officeart/2009/layout/CircleArrowProcess"/>
    <dgm:cxn modelId="{734245CF-83BA-463B-8B53-C55DA94D8A87}" srcId="{D23C3974-39DE-45E0-B0E0-FC8A22EDD3EC}" destId="{E9EE756E-AF38-4875-A7AA-336269D6B389}" srcOrd="3" destOrd="0" parTransId="{40F8269C-A136-4672-B5F8-E9F7DFDC2F92}" sibTransId="{C7AD3094-18DF-4A33-89E9-0BB74C5459D8}"/>
    <dgm:cxn modelId="{46D1F3D4-4E3F-4062-83E4-46F59EA599E0}" type="presOf" srcId="{0A2B8B72-DBA5-4C98-B958-20D2F5209305}" destId="{5EFBEBC5-4288-4521-8294-BAF00B871655}" srcOrd="0" destOrd="0" presId="urn:microsoft.com/office/officeart/2009/layout/CircleArrowProcess"/>
    <dgm:cxn modelId="{FDDA4DEF-E942-4762-B0CF-8C6CC94BF7FB}" srcId="{D23C3974-39DE-45E0-B0E0-FC8A22EDD3EC}" destId="{94F69D4D-D330-4589-A608-50FCB775208E}" srcOrd="0" destOrd="0" parTransId="{F91783AE-6B9F-41C3-907B-3DC367B87DB7}" sibTransId="{2F5C03AD-5DF4-4019-BC0C-922E164AE41C}"/>
    <dgm:cxn modelId="{DAEC3EFD-53DE-4D99-9A46-B27C215D4E6F}" type="presOf" srcId="{D23C3974-39DE-45E0-B0E0-FC8A22EDD3EC}" destId="{8EC4A1EF-999B-49A6-823A-0172895C08C1}" srcOrd="0" destOrd="0" presId="urn:microsoft.com/office/officeart/2009/layout/CircleArrowProcess"/>
    <dgm:cxn modelId="{F81CAA92-20CA-465E-BF99-A307FBE62E81}" type="presParOf" srcId="{8EC4A1EF-999B-49A6-823A-0172895C08C1}" destId="{DFF915EF-5E3B-4EBA-A033-95181F4401AF}" srcOrd="0" destOrd="0" presId="urn:microsoft.com/office/officeart/2009/layout/CircleArrowProcess"/>
    <dgm:cxn modelId="{D607C848-1366-4CC6-A700-544F5AF48D8C}" type="presParOf" srcId="{DFF915EF-5E3B-4EBA-A033-95181F4401AF}" destId="{A0BEEAD5-AC83-4F04-B331-6E57005D8F9F}" srcOrd="0" destOrd="0" presId="urn:microsoft.com/office/officeart/2009/layout/CircleArrowProcess"/>
    <dgm:cxn modelId="{1B04E840-B2EE-429C-B4A6-2279B9191C3E}" type="presParOf" srcId="{8EC4A1EF-999B-49A6-823A-0172895C08C1}" destId="{3293CFDD-6AFF-4F3A-BB05-135CCEBFE3CF}" srcOrd="1" destOrd="0" presId="urn:microsoft.com/office/officeart/2009/layout/CircleArrowProcess"/>
    <dgm:cxn modelId="{867CF616-737B-4BD4-9343-412B57D8C5C9}" type="presParOf" srcId="{8EC4A1EF-999B-49A6-823A-0172895C08C1}" destId="{E2A890F4-EDC1-49A0-8405-64442A853E74}" srcOrd="2" destOrd="0" presId="urn:microsoft.com/office/officeart/2009/layout/CircleArrowProcess"/>
    <dgm:cxn modelId="{76599042-1C20-4C6F-8A74-501FBE10BEA6}" type="presParOf" srcId="{E2A890F4-EDC1-49A0-8405-64442A853E74}" destId="{BD2A0956-4FD2-465F-A575-5CECD0E88C41}" srcOrd="0" destOrd="0" presId="urn:microsoft.com/office/officeart/2009/layout/CircleArrowProcess"/>
    <dgm:cxn modelId="{D474BB55-6823-4738-BC9D-8F6A45645767}" type="presParOf" srcId="{8EC4A1EF-999B-49A6-823A-0172895C08C1}" destId="{5EFBEBC5-4288-4521-8294-BAF00B871655}" srcOrd="3" destOrd="0" presId="urn:microsoft.com/office/officeart/2009/layout/CircleArrowProcess"/>
    <dgm:cxn modelId="{8E924739-35EE-4580-BE0E-1E98FF07E7D5}" type="presParOf" srcId="{8EC4A1EF-999B-49A6-823A-0172895C08C1}" destId="{E5CB70FE-F834-4503-9113-FC2269154B43}" srcOrd="4" destOrd="0" presId="urn:microsoft.com/office/officeart/2009/layout/CircleArrowProcess"/>
    <dgm:cxn modelId="{0DB897B1-7513-4020-8530-E0AC1EDF5731}" type="presParOf" srcId="{E5CB70FE-F834-4503-9113-FC2269154B43}" destId="{36F34A96-0388-4162-8658-4EE7DAAE005A}" srcOrd="0" destOrd="0" presId="urn:microsoft.com/office/officeart/2009/layout/CircleArrowProcess"/>
    <dgm:cxn modelId="{92D930F0-5914-420A-90D0-DBA67FB8D35B}" type="presParOf" srcId="{8EC4A1EF-999B-49A6-823A-0172895C08C1}" destId="{57844E07-B860-46AC-904B-0206FE9BFA91}" srcOrd="5" destOrd="0" presId="urn:microsoft.com/office/officeart/2009/layout/CircleArrowProcess"/>
    <dgm:cxn modelId="{8D5937D6-41AA-499F-810C-EAFE0A81922A}" type="presParOf" srcId="{8EC4A1EF-999B-49A6-823A-0172895C08C1}" destId="{8A21A902-A43B-48BE-9BA0-93A25B8BF955}" srcOrd="6" destOrd="0" presId="urn:microsoft.com/office/officeart/2009/layout/CircleArrowProcess"/>
    <dgm:cxn modelId="{AB38BDF6-E6FE-4470-A410-0E53FF71E563}" type="presParOf" srcId="{8A21A902-A43B-48BE-9BA0-93A25B8BF955}" destId="{33BDF238-CD3D-4CCD-B2DF-C17C097AE756}" srcOrd="0" destOrd="0" presId="urn:microsoft.com/office/officeart/2009/layout/CircleArrowProcess"/>
    <dgm:cxn modelId="{8EE006BE-3556-4E70-9428-72AB7DCBBCE5}" type="presParOf" srcId="{8EC4A1EF-999B-49A6-823A-0172895C08C1}" destId="{FF39B6F6-36FC-4A2A-805A-7A1B607C8F4B}" srcOrd="7"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BEEAD5-AC83-4F04-B331-6E57005D8F9F}">
      <dsp:nvSpPr>
        <dsp:cNvPr id="0" name=""/>
        <dsp:cNvSpPr/>
      </dsp:nvSpPr>
      <dsp:spPr>
        <a:xfrm>
          <a:off x="1202184" y="0"/>
          <a:ext cx="1988004" cy="1988206"/>
        </a:xfrm>
        <a:prstGeom prst="circularArrow">
          <a:avLst>
            <a:gd name="adj1" fmla="val 10980"/>
            <a:gd name="adj2" fmla="val 1142322"/>
            <a:gd name="adj3" fmla="val 4500000"/>
            <a:gd name="adj4" fmla="val 10800000"/>
            <a:gd name="adj5" fmla="val 12500"/>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254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a:effectLst/>
      </dsp:spPr>
      <dsp:style>
        <a:lnRef idx="2">
          <a:scrgbClr r="0" g="0" b="0"/>
        </a:lnRef>
        <a:fillRef idx="1">
          <a:scrgbClr r="0" g="0" b="0"/>
        </a:fillRef>
        <a:effectRef idx="0">
          <a:scrgbClr r="0" g="0" b="0"/>
        </a:effectRef>
        <a:fontRef idx="minor">
          <a:schemeClr val="lt1"/>
        </a:fontRef>
      </dsp:style>
    </dsp:sp>
    <dsp:sp modelId="{3293CFDD-6AFF-4F3A-BB05-135CCEBFE3CF}">
      <dsp:nvSpPr>
        <dsp:cNvPr id="0" name=""/>
        <dsp:cNvSpPr/>
      </dsp:nvSpPr>
      <dsp:spPr>
        <a:xfrm>
          <a:off x="1641104" y="719677"/>
          <a:ext cx="1109419" cy="554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AR" sz="1600" kern="1200" dirty="0"/>
            <a:t>PROBLEMA</a:t>
          </a:r>
        </a:p>
      </dsp:txBody>
      <dsp:txXfrm>
        <a:off x="1641104" y="719677"/>
        <a:ext cx="1109419" cy="554652"/>
      </dsp:txXfrm>
    </dsp:sp>
    <dsp:sp modelId="{BD2A0956-4FD2-465F-A575-5CECD0E88C41}">
      <dsp:nvSpPr>
        <dsp:cNvPr id="0" name=""/>
        <dsp:cNvSpPr/>
      </dsp:nvSpPr>
      <dsp:spPr>
        <a:xfrm>
          <a:off x="649898" y="1142520"/>
          <a:ext cx="1988004" cy="1988206"/>
        </a:xfrm>
        <a:prstGeom prst="leftCircularArrow">
          <a:avLst>
            <a:gd name="adj1" fmla="val 10980"/>
            <a:gd name="adj2" fmla="val 1142322"/>
            <a:gd name="adj3" fmla="val 6300000"/>
            <a:gd name="adj4" fmla="val 18900000"/>
            <a:gd name="adj5" fmla="val 12500"/>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FBEBC5-4288-4521-8294-BAF00B871655}">
      <dsp:nvSpPr>
        <dsp:cNvPr id="0" name=""/>
        <dsp:cNvSpPr/>
      </dsp:nvSpPr>
      <dsp:spPr>
        <a:xfrm>
          <a:off x="1086581" y="1864306"/>
          <a:ext cx="1109419" cy="554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AR" sz="1600" kern="1200" dirty="0"/>
            <a:t>ALGORITMO</a:t>
          </a:r>
        </a:p>
      </dsp:txBody>
      <dsp:txXfrm>
        <a:off x="1086581" y="1864306"/>
        <a:ext cx="1109419" cy="554652"/>
      </dsp:txXfrm>
    </dsp:sp>
    <dsp:sp modelId="{36F34A96-0388-4162-8658-4EE7DAAE005A}">
      <dsp:nvSpPr>
        <dsp:cNvPr id="0" name=""/>
        <dsp:cNvSpPr/>
      </dsp:nvSpPr>
      <dsp:spPr>
        <a:xfrm>
          <a:off x="1202184" y="2289258"/>
          <a:ext cx="1988004" cy="1988206"/>
        </a:xfrm>
        <a:prstGeom prst="circularArrow">
          <a:avLst>
            <a:gd name="adj1" fmla="val 10980"/>
            <a:gd name="adj2" fmla="val 1142322"/>
            <a:gd name="adj3" fmla="val 4500000"/>
            <a:gd name="adj4" fmla="val 13500000"/>
            <a:gd name="adj5" fmla="val 12500"/>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844E07-B860-46AC-904B-0206FE9BFA91}">
      <dsp:nvSpPr>
        <dsp:cNvPr id="0" name=""/>
        <dsp:cNvSpPr/>
      </dsp:nvSpPr>
      <dsp:spPr>
        <a:xfrm>
          <a:off x="1641104" y="3008935"/>
          <a:ext cx="1109419" cy="554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AR" sz="1600" kern="1200" dirty="0"/>
            <a:t>PROGRAMA</a:t>
          </a:r>
        </a:p>
      </dsp:txBody>
      <dsp:txXfrm>
        <a:off x="1641104" y="3008935"/>
        <a:ext cx="1109419" cy="554652"/>
      </dsp:txXfrm>
    </dsp:sp>
    <dsp:sp modelId="{33BDF238-CD3D-4CCD-B2DF-C17C097AE756}">
      <dsp:nvSpPr>
        <dsp:cNvPr id="0" name=""/>
        <dsp:cNvSpPr/>
      </dsp:nvSpPr>
      <dsp:spPr>
        <a:xfrm>
          <a:off x="791606" y="3563588"/>
          <a:ext cx="1707946" cy="1708771"/>
        </a:xfrm>
        <a:prstGeom prst="blockArc">
          <a:avLst>
            <a:gd name="adj1" fmla="val 0"/>
            <a:gd name="adj2" fmla="val 18900000"/>
            <a:gd name="adj3" fmla="val 1274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39B6F6-36FC-4A2A-805A-7A1B607C8F4B}">
      <dsp:nvSpPr>
        <dsp:cNvPr id="0" name=""/>
        <dsp:cNvSpPr/>
      </dsp:nvSpPr>
      <dsp:spPr>
        <a:xfrm>
          <a:off x="1086581" y="4153565"/>
          <a:ext cx="1109419" cy="554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AR" sz="1600" kern="1200" dirty="0"/>
            <a:t>RESULTADO</a:t>
          </a:r>
        </a:p>
      </dsp:txBody>
      <dsp:txXfrm>
        <a:off x="1086581" y="4153565"/>
        <a:ext cx="1109419" cy="554652"/>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s-VE"/>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DBC40C43-A0CA-4132-9E40-18354723A721}" type="datetimeFigureOut">
              <a:rPr lang="es-VE"/>
              <a:pPr>
                <a:defRPr/>
              </a:pPr>
              <a:t>7/3/2024</a:t>
            </a:fld>
            <a:endParaRPr lang="es-VE"/>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s-VE" noProof="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VE" noProof="0"/>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s-VE"/>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65A75B01-8818-4657-B9FB-489D3D0BE58E}" type="slidenum">
              <a:rPr lang="es-VE"/>
              <a:pPr>
                <a:defRPr/>
              </a:pPr>
              <a:t>‹Nº›</a:t>
            </a:fld>
            <a:endParaRPr lang="es-VE"/>
          </a:p>
        </p:txBody>
      </p:sp>
    </p:spTree>
    <p:extLst>
      <p:ext uri="{BB962C8B-B14F-4D97-AF65-F5344CB8AC3E}">
        <p14:creationId xmlns:p14="http://schemas.microsoft.com/office/powerpoint/2010/main" val="38805885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AR"/>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AR"/>
              <a:t>Haga clic para modificar el estilo de subtítulo del patrón</a:t>
            </a:r>
          </a:p>
        </p:txBody>
      </p:sp>
      <p:sp>
        <p:nvSpPr>
          <p:cNvPr id="4" name="3 Marcador de fecha"/>
          <p:cNvSpPr>
            <a:spLocks noGrp="1"/>
          </p:cNvSpPr>
          <p:nvPr>
            <p:ph type="dt" sz="half" idx="10"/>
          </p:nvPr>
        </p:nvSpPr>
        <p:spPr/>
        <p:txBody>
          <a:bodyPr/>
          <a:lstStyle>
            <a:lvl1pPr>
              <a:defRPr/>
            </a:lvl1pPr>
          </a:lstStyle>
          <a:p>
            <a:pPr>
              <a:defRPr/>
            </a:pPr>
            <a:fld id="{CD495D45-1234-4F01-B17D-D5628A6C32FC}" type="datetimeFigureOut">
              <a:rPr lang="es-AR" smtClean="0"/>
              <a:pPr>
                <a:defRPr/>
              </a:pPr>
              <a:t>7/3/2024</a:t>
            </a:fld>
            <a:endParaRPr lang="es-AR"/>
          </a:p>
        </p:txBody>
      </p:sp>
      <p:sp>
        <p:nvSpPr>
          <p:cNvPr id="5" name="4 Marcador de pie de página"/>
          <p:cNvSpPr>
            <a:spLocks noGrp="1"/>
          </p:cNvSpPr>
          <p:nvPr>
            <p:ph type="ftr" sz="quarter" idx="11"/>
          </p:nvPr>
        </p:nvSpPr>
        <p:spPr/>
        <p:txBody>
          <a:bodyPr/>
          <a:lstStyle>
            <a:lvl1pPr>
              <a:defRPr/>
            </a:lvl1pPr>
          </a:lstStyle>
          <a:p>
            <a:pPr>
              <a:defRPr/>
            </a:pPr>
            <a:endParaRPr lang="es-AR"/>
          </a:p>
        </p:txBody>
      </p:sp>
      <p:sp>
        <p:nvSpPr>
          <p:cNvPr id="6" name="5 Marcador de número de diapositiva"/>
          <p:cNvSpPr>
            <a:spLocks noGrp="1"/>
          </p:cNvSpPr>
          <p:nvPr>
            <p:ph type="sldNum" sz="quarter" idx="12"/>
          </p:nvPr>
        </p:nvSpPr>
        <p:spPr/>
        <p:txBody>
          <a:bodyPr/>
          <a:lstStyle>
            <a:lvl1pPr>
              <a:defRPr/>
            </a:lvl1pPr>
          </a:lstStyle>
          <a:p>
            <a:pPr>
              <a:defRPr/>
            </a:pPr>
            <a:fld id="{04EE8522-A8DB-4F06-987E-F9E6AED2E505}" type="slidenum">
              <a:rPr lang="es-AR" smtClean="0"/>
              <a:pPr>
                <a:defRPr/>
              </a:pPr>
              <a:t>‹Nº›</a:t>
            </a:fld>
            <a:endParaRPr lang="es-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AR"/>
              <a:t>Haga clic para modificar el estilo de texto del patrón</a:t>
            </a:r>
          </a:p>
          <a:p>
            <a:pPr lvl="1"/>
            <a:r>
              <a:rPr lang="es-AR"/>
              <a:t>Segundo nivel</a:t>
            </a:r>
          </a:p>
          <a:p>
            <a:pPr lvl="2"/>
            <a:r>
              <a:rPr lang="es-AR"/>
              <a:t>Tercer nivel</a:t>
            </a:r>
          </a:p>
          <a:p>
            <a:pPr lvl="3"/>
            <a:r>
              <a:rPr lang="es-AR"/>
              <a:t>Cuarto nivel</a:t>
            </a:r>
          </a:p>
          <a:p>
            <a:pPr lvl="4"/>
            <a:r>
              <a:rPr lang="es-AR"/>
              <a:t>Quinto nivel</a:t>
            </a:r>
          </a:p>
        </p:txBody>
      </p:sp>
      <p:sp>
        <p:nvSpPr>
          <p:cNvPr id="4" name="3 Marcador de fecha"/>
          <p:cNvSpPr>
            <a:spLocks noGrp="1"/>
          </p:cNvSpPr>
          <p:nvPr>
            <p:ph type="dt" sz="half" idx="10"/>
          </p:nvPr>
        </p:nvSpPr>
        <p:spPr/>
        <p:txBody>
          <a:bodyPr/>
          <a:lstStyle>
            <a:lvl1pPr>
              <a:defRPr/>
            </a:lvl1pPr>
          </a:lstStyle>
          <a:p>
            <a:pPr>
              <a:defRPr/>
            </a:pPr>
            <a:fld id="{A4946D27-7344-4B3C-A2E0-A39C6DC2FB5F}" type="datetimeFigureOut">
              <a:rPr lang="es-AR" smtClean="0"/>
              <a:pPr>
                <a:defRPr/>
              </a:pPr>
              <a:t>7/3/2024</a:t>
            </a:fld>
            <a:endParaRPr lang="es-AR"/>
          </a:p>
        </p:txBody>
      </p:sp>
      <p:sp>
        <p:nvSpPr>
          <p:cNvPr id="5" name="4 Marcador de pie de página"/>
          <p:cNvSpPr>
            <a:spLocks noGrp="1"/>
          </p:cNvSpPr>
          <p:nvPr>
            <p:ph type="ftr" sz="quarter" idx="11"/>
          </p:nvPr>
        </p:nvSpPr>
        <p:spPr/>
        <p:txBody>
          <a:bodyPr/>
          <a:lstStyle>
            <a:lvl1pPr>
              <a:defRPr/>
            </a:lvl1pPr>
          </a:lstStyle>
          <a:p>
            <a:pPr>
              <a:defRPr/>
            </a:pPr>
            <a:endParaRPr lang="es-AR"/>
          </a:p>
        </p:txBody>
      </p:sp>
      <p:sp>
        <p:nvSpPr>
          <p:cNvPr id="6" name="5 Marcador de número de diapositiva"/>
          <p:cNvSpPr>
            <a:spLocks noGrp="1"/>
          </p:cNvSpPr>
          <p:nvPr>
            <p:ph type="sldNum" sz="quarter" idx="12"/>
          </p:nvPr>
        </p:nvSpPr>
        <p:spPr/>
        <p:txBody>
          <a:bodyPr/>
          <a:lstStyle>
            <a:lvl1pPr>
              <a:defRPr/>
            </a:lvl1pPr>
          </a:lstStyle>
          <a:p>
            <a:pPr>
              <a:defRPr/>
            </a:pPr>
            <a:fld id="{FE4E8A17-5FA2-45BE-B64D-5F22C61AE8FD}" type="slidenum">
              <a:rPr lang="es-AR" smtClean="0"/>
              <a:pPr>
                <a:defRPr/>
              </a:pPr>
              <a:t>‹Nº›</a:t>
            </a:fld>
            <a:endParaRPr lang="es-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AR"/>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AR"/>
              <a:t>Haga clic para modificar el estilo de texto del patrón</a:t>
            </a:r>
          </a:p>
          <a:p>
            <a:pPr lvl="1"/>
            <a:r>
              <a:rPr lang="es-AR"/>
              <a:t>Segundo nivel</a:t>
            </a:r>
          </a:p>
          <a:p>
            <a:pPr lvl="2"/>
            <a:r>
              <a:rPr lang="es-AR"/>
              <a:t>Tercer nivel</a:t>
            </a:r>
          </a:p>
          <a:p>
            <a:pPr lvl="3"/>
            <a:r>
              <a:rPr lang="es-AR"/>
              <a:t>Cuarto nivel</a:t>
            </a:r>
          </a:p>
          <a:p>
            <a:pPr lvl="4"/>
            <a:r>
              <a:rPr lang="es-AR"/>
              <a:t>Quinto nivel</a:t>
            </a:r>
          </a:p>
        </p:txBody>
      </p:sp>
      <p:sp>
        <p:nvSpPr>
          <p:cNvPr id="4" name="3 Marcador de fecha"/>
          <p:cNvSpPr>
            <a:spLocks noGrp="1"/>
          </p:cNvSpPr>
          <p:nvPr>
            <p:ph type="dt" sz="half" idx="10"/>
          </p:nvPr>
        </p:nvSpPr>
        <p:spPr/>
        <p:txBody>
          <a:bodyPr/>
          <a:lstStyle>
            <a:lvl1pPr>
              <a:defRPr/>
            </a:lvl1pPr>
          </a:lstStyle>
          <a:p>
            <a:pPr>
              <a:defRPr/>
            </a:pPr>
            <a:fld id="{005B913E-6F76-498C-9B4F-3FDB85CCD4F4}" type="datetimeFigureOut">
              <a:rPr lang="es-AR" smtClean="0"/>
              <a:pPr>
                <a:defRPr/>
              </a:pPr>
              <a:t>7/3/2024</a:t>
            </a:fld>
            <a:endParaRPr lang="es-AR"/>
          </a:p>
        </p:txBody>
      </p:sp>
      <p:sp>
        <p:nvSpPr>
          <p:cNvPr id="5" name="4 Marcador de pie de página"/>
          <p:cNvSpPr>
            <a:spLocks noGrp="1"/>
          </p:cNvSpPr>
          <p:nvPr>
            <p:ph type="ftr" sz="quarter" idx="11"/>
          </p:nvPr>
        </p:nvSpPr>
        <p:spPr/>
        <p:txBody>
          <a:bodyPr/>
          <a:lstStyle>
            <a:lvl1pPr>
              <a:defRPr/>
            </a:lvl1pPr>
          </a:lstStyle>
          <a:p>
            <a:pPr>
              <a:defRPr/>
            </a:pPr>
            <a:endParaRPr lang="es-AR"/>
          </a:p>
        </p:txBody>
      </p:sp>
      <p:sp>
        <p:nvSpPr>
          <p:cNvPr id="6" name="5 Marcador de número de diapositiva"/>
          <p:cNvSpPr>
            <a:spLocks noGrp="1"/>
          </p:cNvSpPr>
          <p:nvPr>
            <p:ph type="sldNum" sz="quarter" idx="12"/>
          </p:nvPr>
        </p:nvSpPr>
        <p:spPr/>
        <p:txBody>
          <a:bodyPr/>
          <a:lstStyle>
            <a:lvl1pPr>
              <a:defRPr/>
            </a:lvl1pPr>
          </a:lstStyle>
          <a:p>
            <a:pPr>
              <a:defRPr/>
            </a:pPr>
            <a:fld id="{2BCB8AA1-533F-4AFD-A5AA-15612E0A39A7}" type="slidenum">
              <a:rPr lang="es-AR" smtClean="0"/>
              <a:pPr>
                <a:defRPr/>
              </a:pPr>
              <a:t>‹Nº›</a:t>
            </a:fld>
            <a:endParaRPr lang="es-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a:t>Haga clic para modificar el estilo de título del patrón</a:t>
            </a:r>
          </a:p>
        </p:txBody>
      </p:sp>
      <p:sp>
        <p:nvSpPr>
          <p:cNvPr id="3" name="2 Marcador de contenido"/>
          <p:cNvSpPr>
            <a:spLocks noGrp="1"/>
          </p:cNvSpPr>
          <p:nvPr>
            <p:ph idx="1"/>
          </p:nvPr>
        </p:nvSpPr>
        <p:spPr/>
        <p:txBody>
          <a:bodyPr/>
          <a:lstStyle/>
          <a:p>
            <a:pPr lvl="0"/>
            <a:r>
              <a:rPr lang="es-AR"/>
              <a:t>Haga clic para modificar el estilo de texto del patrón</a:t>
            </a:r>
          </a:p>
          <a:p>
            <a:pPr lvl="1"/>
            <a:r>
              <a:rPr lang="es-AR"/>
              <a:t>Segundo nivel</a:t>
            </a:r>
          </a:p>
          <a:p>
            <a:pPr lvl="2"/>
            <a:r>
              <a:rPr lang="es-AR"/>
              <a:t>Tercer nivel</a:t>
            </a:r>
          </a:p>
          <a:p>
            <a:pPr lvl="3"/>
            <a:r>
              <a:rPr lang="es-AR"/>
              <a:t>Cuarto nivel</a:t>
            </a:r>
          </a:p>
          <a:p>
            <a:pPr lvl="4"/>
            <a:r>
              <a:rPr lang="es-AR"/>
              <a:t>Quinto nivel</a:t>
            </a:r>
          </a:p>
        </p:txBody>
      </p:sp>
      <p:sp>
        <p:nvSpPr>
          <p:cNvPr id="4" name="3 Marcador de fecha"/>
          <p:cNvSpPr>
            <a:spLocks noGrp="1"/>
          </p:cNvSpPr>
          <p:nvPr>
            <p:ph type="dt" sz="half" idx="10"/>
          </p:nvPr>
        </p:nvSpPr>
        <p:spPr/>
        <p:txBody>
          <a:bodyPr/>
          <a:lstStyle>
            <a:lvl1pPr>
              <a:defRPr/>
            </a:lvl1pPr>
          </a:lstStyle>
          <a:p>
            <a:pPr>
              <a:defRPr/>
            </a:pPr>
            <a:fld id="{3E417FBF-0316-48B0-9512-F03F1B808335}" type="datetimeFigureOut">
              <a:rPr lang="es-AR" smtClean="0"/>
              <a:pPr>
                <a:defRPr/>
              </a:pPr>
              <a:t>7/3/2024</a:t>
            </a:fld>
            <a:endParaRPr lang="es-AR"/>
          </a:p>
        </p:txBody>
      </p:sp>
      <p:sp>
        <p:nvSpPr>
          <p:cNvPr id="5" name="4 Marcador de pie de página"/>
          <p:cNvSpPr>
            <a:spLocks noGrp="1"/>
          </p:cNvSpPr>
          <p:nvPr>
            <p:ph type="ftr" sz="quarter" idx="11"/>
          </p:nvPr>
        </p:nvSpPr>
        <p:spPr/>
        <p:txBody>
          <a:bodyPr/>
          <a:lstStyle>
            <a:lvl1pPr>
              <a:defRPr/>
            </a:lvl1pPr>
          </a:lstStyle>
          <a:p>
            <a:pPr>
              <a:defRPr/>
            </a:pPr>
            <a:endParaRPr lang="es-AR"/>
          </a:p>
        </p:txBody>
      </p:sp>
      <p:sp>
        <p:nvSpPr>
          <p:cNvPr id="6" name="5 Marcador de número de diapositiva"/>
          <p:cNvSpPr>
            <a:spLocks noGrp="1"/>
          </p:cNvSpPr>
          <p:nvPr>
            <p:ph type="sldNum" sz="quarter" idx="12"/>
          </p:nvPr>
        </p:nvSpPr>
        <p:spPr/>
        <p:txBody>
          <a:bodyPr/>
          <a:lstStyle>
            <a:lvl1pPr>
              <a:defRPr/>
            </a:lvl1pPr>
          </a:lstStyle>
          <a:p>
            <a:pPr>
              <a:defRPr/>
            </a:pPr>
            <a:fld id="{99029159-C623-47B6-8C48-A55EF48AA3E7}" type="slidenum">
              <a:rPr lang="es-AR" smtClean="0"/>
              <a:pPr>
                <a:defRPr/>
              </a:pPr>
              <a:t>‹Nº›</a:t>
            </a:fld>
            <a:endParaRPr lang="es-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AR"/>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AR"/>
              <a:t>Haga clic para modificar el estilo de texto del patrón</a:t>
            </a:r>
          </a:p>
        </p:txBody>
      </p:sp>
      <p:sp>
        <p:nvSpPr>
          <p:cNvPr id="4" name="3 Marcador de fecha"/>
          <p:cNvSpPr>
            <a:spLocks noGrp="1"/>
          </p:cNvSpPr>
          <p:nvPr>
            <p:ph type="dt" sz="half" idx="10"/>
          </p:nvPr>
        </p:nvSpPr>
        <p:spPr/>
        <p:txBody>
          <a:bodyPr/>
          <a:lstStyle>
            <a:lvl1pPr>
              <a:defRPr/>
            </a:lvl1pPr>
          </a:lstStyle>
          <a:p>
            <a:pPr>
              <a:defRPr/>
            </a:pPr>
            <a:fld id="{BA1D54B9-E2DE-4429-BADD-7BB8D7846175}" type="datetimeFigureOut">
              <a:rPr lang="es-AR" smtClean="0"/>
              <a:pPr>
                <a:defRPr/>
              </a:pPr>
              <a:t>7/3/2024</a:t>
            </a:fld>
            <a:endParaRPr lang="es-AR"/>
          </a:p>
        </p:txBody>
      </p:sp>
      <p:sp>
        <p:nvSpPr>
          <p:cNvPr id="5" name="4 Marcador de pie de página"/>
          <p:cNvSpPr>
            <a:spLocks noGrp="1"/>
          </p:cNvSpPr>
          <p:nvPr>
            <p:ph type="ftr" sz="quarter" idx="11"/>
          </p:nvPr>
        </p:nvSpPr>
        <p:spPr/>
        <p:txBody>
          <a:bodyPr/>
          <a:lstStyle>
            <a:lvl1pPr>
              <a:defRPr/>
            </a:lvl1pPr>
          </a:lstStyle>
          <a:p>
            <a:pPr>
              <a:defRPr/>
            </a:pPr>
            <a:endParaRPr lang="es-AR"/>
          </a:p>
        </p:txBody>
      </p:sp>
      <p:sp>
        <p:nvSpPr>
          <p:cNvPr id="6" name="5 Marcador de número de diapositiva"/>
          <p:cNvSpPr>
            <a:spLocks noGrp="1"/>
          </p:cNvSpPr>
          <p:nvPr>
            <p:ph type="sldNum" sz="quarter" idx="12"/>
          </p:nvPr>
        </p:nvSpPr>
        <p:spPr/>
        <p:txBody>
          <a:bodyPr/>
          <a:lstStyle>
            <a:lvl1pPr>
              <a:defRPr/>
            </a:lvl1pPr>
          </a:lstStyle>
          <a:p>
            <a:pPr>
              <a:defRPr/>
            </a:pPr>
            <a:fld id="{BBBBFF32-EAAA-4CE4-833C-1943E55E2C68}" type="slidenum">
              <a:rPr lang="es-AR" smtClean="0"/>
              <a:pPr>
                <a:defRPr/>
              </a:pPr>
              <a:t>‹Nº›</a:t>
            </a:fld>
            <a:endParaRPr lang="es-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AR"/>
              <a:t>Haga clic para modificar el estilo de texto del patrón</a:t>
            </a:r>
          </a:p>
          <a:p>
            <a:pPr lvl="1"/>
            <a:r>
              <a:rPr lang="es-AR"/>
              <a:t>Segundo nivel</a:t>
            </a:r>
          </a:p>
          <a:p>
            <a:pPr lvl="2"/>
            <a:r>
              <a:rPr lang="es-AR"/>
              <a:t>Tercer nivel</a:t>
            </a:r>
          </a:p>
          <a:p>
            <a:pPr lvl="3"/>
            <a:r>
              <a:rPr lang="es-AR"/>
              <a:t>Cuarto nivel</a:t>
            </a:r>
          </a:p>
          <a:p>
            <a:pPr lvl="4"/>
            <a:r>
              <a:rPr lang="es-AR"/>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AR"/>
              <a:t>Haga clic para modificar el estilo de texto del patrón</a:t>
            </a:r>
          </a:p>
          <a:p>
            <a:pPr lvl="1"/>
            <a:r>
              <a:rPr lang="es-AR"/>
              <a:t>Segundo nivel</a:t>
            </a:r>
          </a:p>
          <a:p>
            <a:pPr lvl="2"/>
            <a:r>
              <a:rPr lang="es-AR"/>
              <a:t>Tercer nivel</a:t>
            </a:r>
          </a:p>
          <a:p>
            <a:pPr lvl="3"/>
            <a:r>
              <a:rPr lang="es-AR"/>
              <a:t>Cuarto nivel</a:t>
            </a:r>
          </a:p>
          <a:p>
            <a:pPr lvl="4"/>
            <a:r>
              <a:rPr lang="es-AR"/>
              <a:t>Quinto nivel</a:t>
            </a:r>
          </a:p>
        </p:txBody>
      </p:sp>
      <p:sp>
        <p:nvSpPr>
          <p:cNvPr id="5" name="3 Marcador de fecha"/>
          <p:cNvSpPr>
            <a:spLocks noGrp="1"/>
          </p:cNvSpPr>
          <p:nvPr>
            <p:ph type="dt" sz="half" idx="10"/>
          </p:nvPr>
        </p:nvSpPr>
        <p:spPr/>
        <p:txBody>
          <a:bodyPr/>
          <a:lstStyle>
            <a:lvl1pPr>
              <a:defRPr/>
            </a:lvl1pPr>
          </a:lstStyle>
          <a:p>
            <a:pPr>
              <a:defRPr/>
            </a:pPr>
            <a:fld id="{8266ADC2-8F02-4234-892B-72E6DA1C9A7E}" type="datetimeFigureOut">
              <a:rPr lang="es-AR" smtClean="0"/>
              <a:pPr>
                <a:defRPr/>
              </a:pPr>
              <a:t>7/3/2024</a:t>
            </a:fld>
            <a:endParaRPr lang="es-AR"/>
          </a:p>
        </p:txBody>
      </p:sp>
      <p:sp>
        <p:nvSpPr>
          <p:cNvPr id="6" name="4 Marcador de pie de página"/>
          <p:cNvSpPr>
            <a:spLocks noGrp="1"/>
          </p:cNvSpPr>
          <p:nvPr>
            <p:ph type="ftr" sz="quarter" idx="11"/>
          </p:nvPr>
        </p:nvSpPr>
        <p:spPr/>
        <p:txBody>
          <a:bodyPr/>
          <a:lstStyle>
            <a:lvl1pPr>
              <a:defRPr/>
            </a:lvl1pPr>
          </a:lstStyle>
          <a:p>
            <a:pPr>
              <a:defRPr/>
            </a:pPr>
            <a:endParaRPr lang="es-AR"/>
          </a:p>
        </p:txBody>
      </p:sp>
      <p:sp>
        <p:nvSpPr>
          <p:cNvPr id="7" name="5 Marcador de número de diapositiva"/>
          <p:cNvSpPr>
            <a:spLocks noGrp="1"/>
          </p:cNvSpPr>
          <p:nvPr>
            <p:ph type="sldNum" sz="quarter" idx="12"/>
          </p:nvPr>
        </p:nvSpPr>
        <p:spPr/>
        <p:txBody>
          <a:bodyPr/>
          <a:lstStyle>
            <a:lvl1pPr>
              <a:defRPr/>
            </a:lvl1pPr>
          </a:lstStyle>
          <a:p>
            <a:pPr>
              <a:defRPr/>
            </a:pPr>
            <a:fld id="{FE7C533E-2051-4A91-90F9-E12E6F7AD84B}" type="slidenum">
              <a:rPr lang="es-AR" smtClean="0"/>
              <a:pPr>
                <a:defRPr/>
              </a:pPr>
              <a:t>‹Nº›</a:t>
            </a:fld>
            <a:endParaRPr lang="es-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AR"/>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AR"/>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AR"/>
              <a:t>Haga clic para modificar el estilo de texto del patrón</a:t>
            </a:r>
          </a:p>
          <a:p>
            <a:pPr lvl="1"/>
            <a:r>
              <a:rPr lang="es-AR"/>
              <a:t>Segundo nivel</a:t>
            </a:r>
          </a:p>
          <a:p>
            <a:pPr lvl="2"/>
            <a:r>
              <a:rPr lang="es-AR"/>
              <a:t>Tercer nivel</a:t>
            </a:r>
          </a:p>
          <a:p>
            <a:pPr lvl="3"/>
            <a:r>
              <a:rPr lang="es-AR"/>
              <a:t>Cuarto nivel</a:t>
            </a:r>
          </a:p>
          <a:p>
            <a:pPr lvl="4"/>
            <a:r>
              <a:rPr lang="es-AR"/>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AR"/>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AR"/>
              <a:t>Haga clic para modificar el estilo de texto del patrón</a:t>
            </a:r>
          </a:p>
          <a:p>
            <a:pPr lvl="1"/>
            <a:r>
              <a:rPr lang="es-AR"/>
              <a:t>Segundo nivel</a:t>
            </a:r>
          </a:p>
          <a:p>
            <a:pPr lvl="2"/>
            <a:r>
              <a:rPr lang="es-AR"/>
              <a:t>Tercer nivel</a:t>
            </a:r>
          </a:p>
          <a:p>
            <a:pPr lvl="3"/>
            <a:r>
              <a:rPr lang="es-AR"/>
              <a:t>Cuarto nivel</a:t>
            </a:r>
          </a:p>
          <a:p>
            <a:pPr lvl="4"/>
            <a:r>
              <a:rPr lang="es-AR"/>
              <a:t>Quinto nivel</a:t>
            </a:r>
          </a:p>
        </p:txBody>
      </p:sp>
      <p:sp>
        <p:nvSpPr>
          <p:cNvPr id="7" name="3 Marcador de fecha"/>
          <p:cNvSpPr>
            <a:spLocks noGrp="1"/>
          </p:cNvSpPr>
          <p:nvPr>
            <p:ph type="dt" sz="half" idx="10"/>
          </p:nvPr>
        </p:nvSpPr>
        <p:spPr/>
        <p:txBody>
          <a:bodyPr/>
          <a:lstStyle>
            <a:lvl1pPr>
              <a:defRPr/>
            </a:lvl1pPr>
          </a:lstStyle>
          <a:p>
            <a:pPr>
              <a:defRPr/>
            </a:pPr>
            <a:fld id="{53D9EE4F-C61A-4B28-8E0B-EAE60732C90C}" type="datetimeFigureOut">
              <a:rPr lang="es-AR" smtClean="0"/>
              <a:pPr>
                <a:defRPr/>
              </a:pPr>
              <a:t>7/3/2024</a:t>
            </a:fld>
            <a:endParaRPr lang="es-AR"/>
          </a:p>
        </p:txBody>
      </p:sp>
      <p:sp>
        <p:nvSpPr>
          <p:cNvPr id="8" name="4 Marcador de pie de página"/>
          <p:cNvSpPr>
            <a:spLocks noGrp="1"/>
          </p:cNvSpPr>
          <p:nvPr>
            <p:ph type="ftr" sz="quarter" idx="11"/>
          </p:nvPr>
        </p:nvSpPr>
        <p:spPr/>
        <p:txBody>
          <a:bodyPr/>
          <a:lstStyle>
            <a:lvl1pPr>
              <a:defRPr/>
            </a:lvl1pPr>
          </a:lstStyle>
          <a:p>
            <a:pPr>
              <a:defRPr/>
            </a:pPr>
            <a:endParaRPr lang="es-AR"/>
          </a:p>
        </p:txBody>
      </p:sp>
      <p:sp>
        <p:nvSpPr>
          <p:cNvPr id="9" name="5 Marcador de número de diapositiva"/>
          <p:cNvSpPr>
            <a:spLocks noGrp="1"/>
          </p:cNvSpPr>
          <p:nvPr>
            <p:ph type="sldNum" sz="quarter" idx="12"/>
          </p:nvPr>
        </p:nvSpPr>
        <p:spPr/>
        <p:txBody>
          <a:bodyPr/>
          <a:lstStyle>
            <a:lvl1pPr>
              <a:defRPr/>
            </a:lvl1pPr>
          </a:lstStyle>
          <a:p>
            <a:pPr>
              <a:defRPr/>
            </a:pPr>
            <a:fld id="{D01A8AC5-5C4A-4751-9F87-4908E8E5EBCA}" type="slidenum">
              <a:rPr lang="es-AR" smtClean="0"/>
              <a:pPr>
                <a:defRPr/>
              </a:pPr>
              <a:t>‹Nº›</a:t>
            </a:fld>
            <a:endParaRPr lang="es-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a:t>Haga clic para modificar el estilo de título del patrón</a:t>
            </a:r>
          </a:p>
        </p:txBody>
      </p:sp>
      <p:sp>
        <p:nvSpPr>
          <p:cNvPr id="3" name="3 Marcador de fecha"/>
          <p:cNvSpPr>
            <a:spLocks noGrp="1"/>
          </p:cNvSpPr>
          <p:nvPr>
            <p:ph type="dt" sz="half" idx="10"/>
          </p:nvPr>
        </p:nvSpPr>
        <p:spPr/>
        <p:txBody>
          <a:bodyPr/>
          <a:lstStyle>
            <a:lvl1pPr>
              <a:defRPr/>
            </a:lvl1pPr>
          </a:lstStyle>
          <a:p>
            <a:pPr>
              <a:defRPr/>
            </a:pPr>
            <a:fld id="{D2B5CA25-C474-402D-A91C-5B59A42F4CA0}" type="datetimeFigureOut">
              <a:rPr lang="es-AR" smtClean="0"/>
              <a:pPr>
                <a:defRPr/>
              </a:pPr>
              <a:t>7/3/2024</a:t>
            </a:fld>
            <a:endParaRPr lang="es-AR"/>
          </a:p>
        </p:txBody>
      </p:sp>
      <p:sp>
        <p:nvSpPr>
          <p:cNvPr id="4" name="4 Marcador de pie de página"/>
          <p:cNvSpPr>
            <a:spLocks noGrp="1"/>
          </p:cNvSpPr>
          <p:nvPr>
            <p:ph type="ftr" sz="quarter" idx="11"/>
          </p:nvPr>
        </p:nvSpPr>
        <p:spPr/>
        <p:txBody>
          <a:bodyPr/>
          <a:lstStyle>
            <a:lvl1pPr>
              <a:defRPr/>
            </a:lvl1pPr>
          </a:lstStyle>
          <a:p>
            <a:pPr>
              <a:defRPr/>
            </a:pPr>
            <a:endParaRPr lang="es-AR"/>
          </a:p>
        </p:txBody>
      </p:sp>
      <p:sp>
        <p:nvSpPr>
          <p:cNvPr id="5" name="5 Marcador de número de diapositiva"/>
          <p:cNvSpPr>
            <a:spLocks noGrp="1"/>
          </p:cNvSpPr>
          <p:nvPr>
            <p:ph type="sldNum" sz="quarter" idx="12"/>
          </p:nvPr>
        </p:nvSpPr>
        <p:spPr/>
        <p:txBody>
          <a:bodyPr/>
          <a:lstStyle>
            <a:lvl1pPr>
              <a:defRPr/>
            </a:lvl1pPr>
          </a:lstStyle>
          <a:p>
            <a:pPr>
              <a:defRPr/>
            </a:pPr>
            <a:fld id="{246FADC5-556F-486B-A2DE-C645C89C96C5}" type="slidenum">
              <a:rPr lang="es-AR" smtClean="0"/>
              <a:pPr>
                <a:defRPr/>
              </a:pPr>
              <a:t>‹Nº›</a:t>
            </a:fld>
            <a:endParaRPr lang="es-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3 Marcador de fecha"/>
          <p:cNvSpPr>
            <a:spLocks noGrp="1"/>
          </p:cNvSpPr>
          <p:nvPr>
            <p:ph type="dt" sz="half" idx="10"/>
          </p:nvPr>
        </p:nvSpPr>
        <p:spPr/>
        <p:txBody>
          <a:bodyPr/>
          <a:lstStyle>
            <a:lvl1pPr>
              <a:defRPr/>
            </a:lvl1pPr>
          </a:lstStyle>
          <a:p>
            <a:pPr>
              <a:defRPr/>
            </a:pPr>
            <a:fld id="{683445B7-75EE-4427-B072-AE84B6E64EE5}" type="datetimeFigureOut">
              <a:rPr lang="es-AR" smtClean="0"/>
              <a:pPr>
                <a:defRPr/>
              </a:pPr>
              <a:t>7/3/2024</a:t>
            </a:fld>
            <a:endParaRPr lang="es-AR"/>
          </a:p>
        </p:txBody>
      </p:sp>
      <p:sp>
        <p:nvSpPr>
          <p:cNvPr id="3" name="4 Marcador de pie de página"/>
          <p:cNvSpPr>
            <a:spLocks noGrp="1"/>
          </p:cNvSpPr>
          <p:nvPr>
            <p:ph type="ftr" sz="quarter" idx="11"/>
          </p:nvPr>
        </p:nvSpPr>
        <p:spPr/>
        <p:txBody>
          <a:bodyPr/>
          <a:lstStyle>
            <a:lvl1pPr>
              <a:defRPr/>
            </a:lvl1pPr>
          </a:lstStyle>
          <a:p>
            <a:pPr>
              <a:defRPr/>
            </a:pPr>
            <a:endParaRPr lang="es-AR"/>
          </a:p>
        </p:txBody>
      </p:sp>
      <p:sp>
        <p:nvSpPr>
          <p:cNvPr id="4" name="5 Marcador de número de diapositiva"/>
          <p:cNvSpPr>
            <a:spLocks noGrp="1"/>
          </p:cNvSpPr>
          <p:nvPr>
            <p:ph type="sldNum" sz="quarter" idx="12"/>
          </p:nvPr>
        </p:nvSpPr>
        <p:spPr/>
        <p:txBody>
          <a:bodyPr/>
          <a:lstStyle>
            <a:lvl1pPr>
              <a:defRPr/>
            </a:lvl1pPr>
          </a:lstStyle>
          <a:p>
            <a:pPr>
              <a:defRPr/>
            </a:pPr>
            <a:fld id="{24FD09E0-66FE-4A28-9FC9-B51FEF66DB3E}" type="slidenum">
              <a:rPr lang="es-AR" smtClean="0"/>
              <a:pPr>
                <a:defRPr/>
              </a:pPr>
              <a:t>‹Nº›</a:t>
            </a:fld>
            <a:endParaRPr lang="es-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AR"/>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AR"/>
              <a:t>Haga clic para modificar el estilo de texto del patrón</a:t>
            </a:r>
          </a:p>
          <a:p>
            <a:pPr lvl="1"/>
            <a:r>
              <a:rPr lang="es-AR"/>
              <a:t>Segundo nivel</a:t>
            </a:r>
          </a:p>
          <a:p>
            <a:pPr lvl="2"/>
            <a:r>
              <a:rPr lang="es-AR"/>
              <a:t>Tercer nivel</a:t>
            </a:r>
          </a:p>
          <a:p>
            <a:pPr lvl="3"/>
            <a:r>
              <a:rPr lang="es-AR"/>
              <a:t>Cuarto nivel</a:t>
            </a:r>
          </a:p>
          <a:p>
            <a:pPr lvl="4"/>
            <a:r>
              <a:rPr lang="es-AR"/>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AR"/>
              <a:t>Haga clic para modificar el estilo de texto del patrón</a:t>
            </a:r>
          </a:p>
        </p:txBody>
      </p:sp>
      <p:sp>
        <p:nvSpPr>
          <p:cNvPr id="5" name="3 Marcador de fecha"/>
          <p:cNvSpPr>
            <a:spLocks noGrp="1"/>
          </p:cNvSpPr>
          <p:nvPr>
            <p:ph type="dt" sz="half" idx="10"/>
          </p:nvPr>
        </p:nvSpPr>
        <p:spPr/>
        <p:txBody>
          <a:bodyPr/>
          <a:lstStyle>
            <a:lvl1pPr>
              <a:defRPr/>
            </a:lvl1pPr>
          </a:lstStyle>
          <a:p>
            <a:pPr>
              <a:defRPr/>
            </a:pPr>
            <a:fld id="{F81554DF-D7D3-434A-A114-AFF9407E9179}" type="datetimeFigureOut">
              <a:rPr lang="es-AR" smtClean="0"/>
              <a:pPr>
                <a:defRPr/>
              </a:pPr>
              <a:t>7/3/2024</a:t>
            </a:fld>
            <a:endParaRPr lang="es-AR"/>
          </a:p>
        </p:txBody>
      </p:sp>
      <p:sp>
        <p:nvSpPr>
          <p:cNvPr id="6" name="4 Marcador de pie de página"/>
          <p:cNvSpPr>
            <a:spLocks noGrp="1"/>
          </p:cNvSpPr>
          <p:nvPr>
            <p:ph type="ftr" sz="quarter" idx="11"/>
          </p:nvPr>
        </p:nvSpPr>
        <p:spPr/>
        <p:txBody>
          <a:bodyPr/>
          <a:lstStyle>
            <a:lvl1pPr>
              <a:defRPr/>
            </a:lvl1pPr>
          </a:lstStyle>
          <a:p>
            <a:pPr>
              <a:defRPr/>
            </a:pPr>
            <a:endParaRPr lang="es-AR"/>
          </a:p>
        </p:txBody>
      </p:sp>
      <p:sp>
        <p:nvSpPr>
          <p:cNvPr id="7" name="5 Marcador de número de diapositiva"/>
          <p:cNvSpPr>
            <a:spLocks noGrp="1"/>
          </p:cNvSpPr>
          <p:nvPr>
            <p:ph type="sldNum" sz="quarter" idx="12"/>
          </p:nvPr>
        </p:nvSpPr>
        <p:spPr/>
        <p:txBody>
          <a:bodyPr/>
          <a:lstStyle>
            <a:lvl1pPr>
              <a:defRPr/>
            </a:lvl1pPr>
          </a:lstStyle>
          <a:p>
            <a:pPr>
              <a:defRPr/>
            </a:pPr>
            <a:fld id="{1F0EBFE7-CF61-4CED-AC0C-4AAAAD337BDF}" type="slidenum">
              <a:rPr lang="es-AR" smtClean="0"/>
              <a:pPr>
                <a:defRPr/>
              </a:pPr>
              <a:t>‹Nº›</a:t>
            </a:fld>
            <a:endParaRPr lang="es-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AR"/>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AR" noProof="0"/>
              <a:t>Haga clic en el icono para agregar una imagen</a:t>
            </a:r>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AR"/>
              <a:t>Haga clic para modificar el estilo de texto del patrón</a:t>
            </a:r>
          </a:p>
        </p:txBody>
      </p:sp>
      <p:sp>
        <p:nvSpPr>
          <p:cNvPr id="5" name="3 Marcador de fecha"/>
          <p:cNvSpPr>
            <a:spLocks noGrp="1"/>
          </p:cNvSpPr>
          <p:nvPr>
            <p:ph type="dt" sz="half" idx="10"/>
          </p:nvPr>
        </p:nvSpPr>
        <p:spPr/>
        <p:txBody>
          <a:bodyPr/>
          <a:lstStyle>
            <a:lvl1pPr>
              <a:defRPr/>
            </a:lvl1pPr>
          </a:lstStyle>
          <a:p>
            <a:pPr>
              <a:defRPr/>
            </a:pPr>
            <a:fld id="{EF3CEFDE-8617-4C1B-AD75-BB0C2DC694DF}" type="datetimeFigureOut">
              <a:rPr lang="es-AR" smtClean="0"/>
              <a:pPr>
                <a:defRPr/>
              </a:pPr>
              <a:t>7/3/2024</a:t>
            </a:fld>
            <a:endParaRPr lang="es-AR"/>
          </a:p>
        </p:txBody>
      </p:sp>
      <p:sp>
        <p:nvSpPr>
          <p:cNvPr id="6" name="4 Marcador de pie de página"/>
          <p:cNvSpPr>
            <a:spLocks noGrp="1"/>
          </p:cNvSpPr>
          <p:nvPr>
            <p:ph type="ftr" sz="quarter" idx="11"/>
          </p:nvPr>
        </p:nvSpPr>
        <p:spPr/>
        <p:txBody>
          <a:bodyPr/>
          <a:lstStyle>
            <a:lvl1pPr>
              <a:defRPr/>
            </a:lvl1pPr>
          </a:lstStyle>
          <a:p>
            <a:pPr>
              <a:defRPr/>
            </a:pPr>
            <a:endParaRPr lang="es-AR"/>
          </a:p>
        </p:txBody>
      </p:sp>
      <p:sp>
        <p:nvSpPr>
          <p:cNvPr id="7" name="5 Marcador de número de diapositiva"/>
          <p:cNvSpPr>
            <a:spLocks noGrp="1"/>
          </p:cNvSpPr>
          <p:nvPr>
            <p:ph type="sldNum" sz="quarter" idx="12"/>
          </p:nvPr>
        </p:nvSpPr>
        <p:spPr/>
        <p:txBody>
          <a:bodyPr/>
          <a:lstStyle>
            <a:lvl1pPr>
              <a:defRPr/>
            </a:lvl1pPr>
          </a:lstStyle>
          <a:p>
            <a:pPr>
              <a:defRPr/>
            </a:pPr>
            <a:fld id="{5B93E0EC-2A81-4ABB-9F9A-A614722482CB}" type="slidenum">
              <a:rPr lang="es-AR" smtClean="0"/>
              <a:pPr>
                <a:defRPr/>
              </a:pPr>
              <a:t>‹Nº›</a:t>
            </a:fld>
            <a:endParaRPr lang="es-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l="-1000" r="-1000"/>
          </a:stretch>
        </a:blipFill>
        <a:effectLst/>
      </p:bgPr>
    </p:bg>
    <p:spTree>
      <p:nvGrpSpPr>
        <p:cNvPr id="1" name=""/>
        <p:cNvGrpSpPr/>
        <p:nvPr/>
      </p:nvGrpSpPr>
      <p:grpSpPr>
        <a:xfrm>
          <a:off x="0" y="0"/>
          <a:ext cx="0" cy="0"/>
          <a:chOff x="0" y="0"/>
          <a:chExt cx="0" cy="0"/>
        </a:xfrm>
      </p:grpSpPr>
      <p:sp>
        <p:nvSpPr>
          <p:cNvPr id="1026" name="1 Marcador de título"/>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AR"/>
              <a:t>Haga clic para modificar el estilo de título del patrón</a:t>
            </a:r>
          </a:p>
        </p:txBody>
      </p:sp>
      <p:sp>
        <p:nvSpPr>
          <p:cNvPr id="1027" name="2 Marcador de texto"/>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AR"/>
              <a:t>Haga clic para modificar el estilo de texto del patrón</a:t>
            </a:r>
          </a:p>
          <a:p>
            <a:pPr lvl="1"/>
            <a:r>
              <a:rPr lang="es-AR"/>
              <a:t>Segundo nivel</a:t>
            </a:r>
          </a:p>
          <a:p>
            <a:pPr lvl="2"/>
            <a:r>
              <a:rPr lang="es-AR"/>
              <a:t>Tercer nivel</a:t>
            </a:r>
          </a:p>
          <a:p>
            <a:pPr lvl="3"/>
            <a:r>
              <a:rPr lang="es-AR"/>
              <a:t>Cuarto nivel</a:t>
            </a:r>
          </a:p>
          <a:p>
            <a:pPr lvl="4"/>
            <a:r>
              <a:rPr lang="es-AR"/>
              <a:t>Quinto nivel</a:t>
            </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46A1A776-E6C3-43D1-81DA-679603A15545}" type="datetimeFigureOut">
              <a:rPr lang="es-AR" smtClean="0"/>
              <a:pPr>
                <a:defRPr/>
              </a:pPr>
              <a:t>7/3/2024</a:t>
            </a:fld>
            <a:endParaRPr lang="es-AR"/>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s-AR"/>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AFA4E8BD-4B35-4100-A390-B19A8EA2DBC4}" type="slidenum">
              <a:rPr lang="es-AR" smtClean="0"/>
              <a:pPr>
                <a:defRPr/>
              </a:pPr>
              <a:t>‹Nº›</a:t>
            </a:fld>
            <a:endParaRPr lang="es-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oleObject" Target="../embeddings/oleObject6.bin"/><Relationship Id="rId18" Type="http://schemas.openxmlformats.org/officeDocument/2006/relationships/image" Target="../media/image15.wmf"/><Relationship Id="rId3" Type="http://schemas.openxmlformats.org/officeDocument/2006/relationships/oleObject" Target="../embeddings/oleObject1.bin"/><Relationship Id="rId21" Type="http://schemas.openxmlformats.org/officeDocument/2006/relationships/oleObject" Target="../embeddings/oleObject10.bin"/><Relationship Id="rId7" Type="http://schemas.openxmlformats.org/officeDocument/2006/relationships/oleObject" Target="../embeddings/oleObject3.bin"/><Relationship Id="rId12" Type="http://schemas.openxmlformats.org/officeDocument/2006/relationships/image" Target="../media/image12.wmf"/><Relationship Id="rId17" Type="http://schemas.openxmlformats.org/officeDocument/2006/relationships/oleObject" Target="../embeddings/oleObject8.bin"/><Relationship Id="rId2" Type="http://schemas.openxmlformats.org/officeDocument/2006/relationships/image" Target="../media/image1.jpeg"/><Relationship Id="rId16" Type="http://schemas.openxmlformats.org/officeDocument/2006/relationships/image" Target="../media/image14.wmf"/><Relationship Id="rId20" Type="http://schemas.openxmlformats.org/officeDocument/2006/relationships/image" Target="../media/image16.wmf"/><Relationship Id="rId1" Type="http://schemas.openxmlformats.org/officeDocument/2006/relationships/slideLayout" Target="../slideLayouts/slideLayout7.xml"/><Relationship Id="rId6" Type="http://schemas.openxmlformats.org/officeDocument/2006/relationships/image" Target="../media/image9.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11.wmf"/><Relationship Id="rId19" Type="http://schemas.openxmlformats.org/officeDocument/2006/relationships/oleObject" Target="../embeddings/oleObject9.bin"/><Relationship Id="rId4" Type="http://schemas.openxmlformats.org/officeDocument/2006/relationships/image" Target="../media/image8.wmf"/><Relationship Id="rId9" Type="http://schemas.openxmlformats.org/officeDocument/2006/relationships/oleObject" Target="../embeddings/oleObject4.bin"/><Relationship Id="rId14" Type="http://schemas.openxmlformats.org/officeDocument/2006/relationships/image" Target="../media/image13.wmf"/><Relationship Id="rId22" Type="http://schemas.openxmlformats.org/officeDocument/2006/relationships/image" Target="../media/image17.wmf"/></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wmf"/><Relationship Id="rId5" Type="http://schemas.openxmlformats.org/officeDocument/2006/relationships/oleObject" Target="../embeddings/oleObject12.bin"/><Relationship Id="rId4" Type="http://schemas.openxmlformats.org/officeDocument/2006/relationships/image" Target="../media/image18.wmf"/></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18.bin"/><Relationship Id="rId3" Type="http://schemas.openxmlformats.org/officeDocument/2006/relationships/oleObject" Target="../embeddings/oleObject13.bin"/><Relationship Id="rId7" Type="http://schemas.openxmlformats.org/officeDocument/2006/relationships/oleObject" Target="../embeddings/oleObject15.bin"/><Relationship Id="rId12" Type="http://schemas.openxmlformats.org/officeDocument/2006/relationships/image" Target="../media/image23.wmf"/><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wmf"/><Relationship Id="rId11" Type="http://schemas.openxmlformats.org/officeDocument/2006/relationships/oleObject" Target="../embeddings/oleObject17.bin"/><Relationship Id="rId5" Type="http://schemas.openxmlformats.org/officeDocument/2006/relationships/oleObject" Target="../embeddings/oleObject14.bin"/><Relationship Id="rId10" Type="http://schemas.openxmlformats.org/officeDocument/2006/relationships/image" Target="../media/image9.wmf"/><Relationship Id="rId4" Type="http://schemas.openxmlformats.org/officeDocument/2006/relationships/image" Target="../media/image20.wmf"/><Relationship Id="rId9" Type="http://schemas.openxmlformats.org/officeDocument/2006/relationships/oleObject" Target="../embeddings/oleObject16.bin"/><Relationship Id="rId14" Type="http://schemas.openxmlformats.org/officeDocument/2006/relationships/image" Target="../media/image24.wmf"/></Relationships>
</file>

<file path=ppt/slides/_rels/slide35.xml.rels><?xml version="1.0" encoding="UTF-8" standalone="yes"?>
<Relationships xmlns="http://schemas.openxmlformats.org/package/2006/relationships"><Relationship Id="rId8" Type="http://schemas.openxmlformats.org/officeDocument/2006/relationships/image" Target="../media/image26.wmf"/><Relationship Id="rId13" Type="http://schemas.openxmlformats.org/officeDocument/2006/relationships/oleObject" Target="../embeddings/oleObject24.bin"/><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28.wmf"/><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wmf"/><Relationship Id="rId11" Type="http://schemas.openxmlformats.org/officeDocument/2006/relationships/oleObject" Target="../embeddings/oleObject23.bin"/><Relationship Id="rId5" Type="http://schemas.openxmlformats.org/officeDocument/2006/relationships/oleObject" Target="../embeddings/oleObject20.bin"/><Relationship Id="rId10" Type="http://schemas.openxmlformats.org/officeDocument/2006/relationships/image" Target="../media/image27.wmf"/><Relationship Id="rId4" Type="http://schemas.openxmlformats.org/officeDocument/2006/relationships/image" Target="../media/image25.wmf"/><Relationship Id="rId9" Type="http://schemas.openxmlformats.org/officeDocument/2006/relationships/oleObject" Target="../embeddings/oleObject22.bin"/><Relationship Id="rId14" Type="http://schemas.openxmlformats.org/officeDocument/2006/relationships/image" Target="../media/image29.wmf"/></Relationships>
</file>

<file path=ppt/slides/_rels/slide36.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wmf"/><Relationship Id="rId5" Type="http://schemas.openxmlformats.org/officeDocument/2006/relationships/oleObject" Target="../embeddings/oleObject26.bin"/><Relationship Id="rId10" Type="http://schemas.openxmlformats.org/officeDocument/2006/relationships/image" Target="../media/image13.wmf"/><Relationship Id="rId4" Type="http://schemas.openxmlformats.org/officeDocument/2006/relationships/image" Target="../media/image9.wmf"/><Relationship Id="rId9" Type="http://schemas.openxmlformats.org/officeDocument/2006/relationships/oleObject" Target="../embeddings/oleObject28.bin"/></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3.wmf"/><Relationship Id="rId5" Type="http://schemas.openxmlformats.org/officeDocument/2006/relationships/oleObject" Target="../embeddings/oleObject30.bin"/><Relationship Id="rId4" Type="http://schemas.openxmlformats.org/officeDocument/2006/relationships/image" Target="../media/image32.wmf"/></Relationships>
</file>

<file path=ppt/slides/_rels/slide39.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wmf"/><Relationship Id="rId5" Type="http://schemas.openxmlformats.org/officeDocument/2006/relationships/oleObject" Target="../embeddings/oleObject33.bin"/><Relationship Id="rId10" Type="http://schemas.openxmlformats.org/officeDocument/2006/relationships/image" Target="../media/image37.wmf"/><Relationship Id="rId4" Type="http://schemas.openxmlformats.org/officeDocument/2006/relationships/image" Target="../media/image34.wmf"/><Relationship Id="rId9" Type="http://schemas.openxmlformats.org/officeDocument/2006/relationships/oleObject" Target="../embeddings/oleObject35.bin"/></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2.wmf"/><Relationship Id="rId5" Type="http://schemas.openxmlformats.org/officeDocument/2006/relationships/oleObject" Target="../embeddings/oleObject29.bin"/><Relationship Id="rId4" Type="http://schemas.openxmlformats.org/officeDocument/2006/relationships/image" Target="../media/image38.wmf"/></Relationships>
</file>

<file path=ppt/slides/_rels/slide41.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wmf"/><Relationship Id="rId5" Type="http://schemas.openxmlformats.org/officeDocument/2006/relationships/oleObject" Target="../embeddings/oleObject38.bin"/><Relationship Id="rId4" Type="http://schemas.openxmlformats.org/officeDocument/2006/relationships/image" Target="../media/image39.wmf"/></Relationships>
</file>

<file path=ppt/slides/_rels/slide42.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oleObject" Target="../embeddings/oleObject33.bin"/><Relationship Id="rId7" Type="http://schemas.openxmlformats.org/officeDocument/2006/relationships/oleObject" Target="../embeddings/oleObject41.bin"/><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2.wmf"/><Relationship Id="rId5" Type="http://schemas.openxmlformats.org/officeDocument/2006/relationships/oleObject" Target="../embeddings/oleObject40.bin"/><Relationship Id="rId4" Type="http://schemas.openxmlformats.org/officeDocument/2006/relationships/image" Target="../media/image35.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5.wmf"/><Relationship Id="rId5" Type="http://schemas.openxmlformats.org/officeDocument/2006/relationships/oleObject" Target="../embeddings/oleObject43.bin"/><Relationship Id="rId4" Type="http://schemas.openxmlformats.org/officeDocument/2006/relationships/image" Target="../media/image44.wmf"/></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79712" y="1196752"/>
            <a:ext cx="5760640" cy="1446550"/>
          </a:xfrm>
          <a:prstGeom prst="rect">
            <a:avLst/>
          </a:prstGeom>
          <a:noFill/>
        </p:spPr>
        <p:txBody>
          <a:bodyPr wrap="square" rtlCol="0">
            <a:spAutoFit/>
          </a:bodyPr>
          <a:lstStyle/>
          <a:p>
            <a:pPr algn="ctr"/>
            <a:r>
              <a:rPr lang="es-AR" sz="4400" b="1" dirty="0">
                <a:solidFill>
                  <a:schemeClr val="bg1"/>
                </a:solidFill>
                <a:effectLst>
                  <a:outerShdw blurRad="38100" dist="38100" dir="2700000" algn="tl">
                    <a:srgbClr val="000000">
                      <a:alpha val="43137"/>
                    </a:srgbClr>
                  </a:outerShdw>
                </a:effectLst>
                <a:latin typeface="Franklin Gothic Book" panose="020B0503020102020204" pitchFamily="34" charset="0"/>
              </a:rPr>
              <a:t>MATEMÁTICA D1 – PARTE NUMÉRICA</a:t>
            </a:r>
          </a:p>
        </p:txBody>
      </p:sp>
      <p:sp>
        <p:nvSpPr>
          <p:cNvPr id="3" name="CuadroTexto 2"/>
          <p:cNvSpPr txBox="1"/>
          <p:nvPr/>
        </p:nvSpPr>
        <p:spPr>
          <a:xfrm>
            <a:off x="1979712" y="3320410"/>
            <a:ext cx="5760640" cy="2554545"/>
          </a:xfrm>
          <a:prstGeom prst="rect">
            <a:avLst/>
          </a:prstGeom>
          <a:noFill/>
        </p:spPr>
        <p:txBody>
          <a:bodyPr wrap="square" rtlCol="0">
            <a:spAutoFit/>
          </a:bodyPr>
          <a:lstStyle/>
          <a:p>
            <a:pPr algn="ctr"/>
            <a:endParaRPr lang="es-AR" sz="3200" b="1" i="1" dirty="0">
              <a:solidFill>
                <a:schemeClr val="bg1"/>
              </a:solidFill>
              <a:effectLst>
                <a:outerShdw blurRad="38100" dist="38100" dir="2700000" algn="tl">
                  <a:srgbClr val="000000">
                    <a:alpha val="43137"/>
                  </a:srgbClr>
                </a:outerShdw>
              </a:effectLst>
              <a:latin typeface="Franklin Gothic Book" panose="020B0503020102020204" pitchFamily="34" charset="0"/>
            </a:endParaRPr>
          </a:p>
          <a:p>
            <a:pPr algn="ctr"/>
            <a:r>
              <a:rPr lang="es-AR" sz="3200" b="1" i="1" dirty="0">
                <a:solidFill>
                  <a:schemeClr val="bg1"/>
                </a:solidFill>
                <a:effectLst>
                  <a:outerShdw blurRad="38100" dist="38100" dir="2700000" algn="tl">
                    <a:srgbClr val="000000">
                      <a:alpha val="43137"/>
                    </a:srgbClr>
                  </a:outerShdw>
                </a:effectLst>
                <a:latin typeface="Franklin Gothic Book" panose="020B0503020102020204" pitchFamily="34" charset="0"/>
              </a:rPr>
              <a:t>2024</a:t>
            </a:r>
          </a:p>
          <a:p>
            <a:pPr algn="ctr"/>
            <a:r>
              <a:rPr lang="es-AR" sz="3200" b="1" i="1" dirty="0">
                <a:solidFill>
                  <a:schemeClr val="bg1"/>
                </a:solidFill>
                <a:effectLst>
                  <a:outerShdw blurRad="38100" dist="38100" dir="2700000" algn="tl">
                    <a:srgbClr val="000000">
                      <a:alpha val="43137"/>
                    </a:srgbClr>
                  </a:outerShdw>
                </a:effectLst>
                <a:latin typeface="Franklin Gothic Book" panose="020B0503020102020204" pitchFamily="34" charset="0"/>
              </a:rPr>
              <a:t>Jueves de 8 a 11 </a:t>
            </a:r>
            <a:r>
              <a:rPr lang="es-AR" sz="3200" b="1" i="1" dirty="0" err="1">
                <a:solidFill>
                  <a:schemeClr val="bg1"/>
                </a:solidFill>
                <a:effectLst>
                  <a:outerShdw blurRad="38100" dist="38100" dir="2700000" algn="tl">
                    <a:srgbClr val="000000">
                      <a:alpha val="43137"/>
                    </a:srgbClr>
                  </a:outerShdw>
                </a:effectLst>
                <a:latin typeface="Franklin Gothic Book" panose="020B0503020102020204" pitchFamily="34" charset="0"/>
              </a:rPr>
              <a:t>hs</a:t>
            </a:r>
            <a:endParaRPr lang="es-AR" sz="3200" b="1" i="1" dirty="0">
              <a:solidFill>
                <a:schemeClr val="bg1"/>
              </a:solidFill>
              <a:effectLst>
                <a:outerShdw blurRad="38100" dist="38100" dir="2700000" algn="tl">
                  <a:srgbClr val="000000">
                    <a:alpha val="43137"/>
                  </a:srgbClr>
                </a:outerShdw>
              </a:effectLst>
              <a:latin typeface="Franklin Gothic Book" panose="020B0503020102020204" pitchFamily="34" charset="0"/>
            </a:endParaRPr>
          </a:p>
          <a:p>
            <a:pPr algn="ctr"/>
            <a:endParaRPr lang="es-AR" sz="3200" b="1" i="1" dirty="0">
              <a:solidFill>
                <a:schemeClr val="bg1"/>
              </a:solidFill>
              <a:effectLst>
                <a:outerShdw blurRad="38100" dist="38100" dir="2700000" algn="tl">
                  <a:srgbClr val="000000">
                    <a:alpha val="43137"/>
                  </a:srgbClr>
                </a:outerShdw>
              </a:effectLst>
              <a:latin typeface="Franklin Gothic Book" panose="020B0503020102020204" pitchFamily="34" charset="0"/>
            </a:endParaRPr>
          </a:p>
          <a:p>
            <a:pPr algn="ctr"/>
            <a:r>
              <a:rPr lang="es-AR" sz="3200" b="1" i="1" dirty="0">
                <a:solidFill>
                  <a:schemeClr val="bg1"/>
                </a:solidFill>
                <a:effectLst>
                  <a:outerShdw blurRad="38100" dist="38100" dir="2700000" algn="tl">
                    <a:srgbClr val="000000">
                      <a:alpha val="43137"/>
                    </a:srgbClr>
                  </a:outerShdw>
                </a:effectLst>
                <a:latin typeface="Franklin Gothic Book" panose="020B0503020102020204" pitchFamily="34" charset="0"/>
              </a:rPr>
              <a:t>Módulo 1. Unidades 1 y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3000"/>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467544" y="-27384"/>
            <a:ext cx="8280920" cy="769441"/>
          </a:xfrm>
          <a:prstGeom prst="rect">
            <a:avLst/>
          </a:prstGeom>
          <a:noFill/>
        </p:spPr>
        <p:txBody>
          <a:bodyPr wrap="square" rtlCol="0">
            <a:spAutoFit/>
          </a:bodyPr>
          <a:lstStyle/>
          <a:p>
            <a:pPr marL="285750" indent="-285750">
              <a:buFont typeface="Arial" panose="020B0604020202020204" pitchFamily="34" charset="0"/>
              <a:buChar char="•"/>
            </a:pPr>
            <a:r>
              <a:rPr lang="es-AR" sz="2400" b="1" i="1" dirty="0">
                <a:latin typeface="Franklin Gothic Book" panose="020B0503020102020204" pitchFamily="34" charset="0"/>
              </a:rPr>
              <a:t>Ejemplo</a:t>
            </a:r>
          </a:p>
          <a:p>
            <a:endParaRPr lang="es-AR" sz="2000" dirty="0">
              <a:latin typeface="Franklin Gothic Book" panose="020B0503020102020204" pitchFamily="34" charset="0"/>
            </a:endParaRPr>
          </a:p>
        </p:txBody>
      </p:sp>
      <p:sp>
        <p:nvSpPr>
          <p:cNvPr id="3" name="CuadroTexto 2"/>
          <p:cNvSpPr txBox="1"/>
          <p:nvPr/>
        </p:nvSpPr>
        <p:spPr>
          <a:xfrm>
            <a:off x="462409" y="402009"/>
            <a:ext cx="7848872" cy="830997"/>
          </a:xfrm>
          <a:prstGeom prst="rect">
            <a:avLst/>
          </a:prstGeom>
          <a:noFill/>
        </p:spPr>
        <p:txBody>
          <a:bodyPr wrap="square" rtlCol="0">
            <a:spAutoFit/>
          </a:bodyPr>
          <a:lstStyle/>
          <a:p>
            <a:r>
              <a:rPr lang="es-AR" sz="2400" dirty="0">
                <a:latin typeface="Franklin Gothic Book" panose="020B0503020102020204" pitchFamily="34" charset="0"/>
              </a:rPr>
              <a:t>REDACTAR UN ALGORITMO QUE PERMITA CALCULAR EL VALOR ABSOLUTO DE UN NÚMERO CUALQUIERA</a:t>
            </a:r>
          </a:p>
        </p:txBody>
      </p:sp>
      <p:sp>
        <p:nvSpPr>
          <p:cNvPr id="5" name="CuadroTexto 4"/>
          <p:cNvSpPr txBox="1"/>
          <p:nvPr/>
        </p:nvSpPr>
        <p:spPr>
          <a:xfrm>
            <a:off x="467544" y="1124744"/>
            <a:ext cx="8136904" cy="1938992"/>
          </a:xfrm>
          <a:prstGeom prst="rect">
            <a:avLst/>
          </a:prstGeom>
          <a:noFill/>
        </p:spPr>
        <p:txBody>
          <a:bodyPr wrap="square" rtlCol="0">
            <a:spAutoFit/>
          </a:bodyPr>
          <a:lstStyle/>
          <a:p>
            <a:pPr algn="just"/>
            <a:r>
              <a:rPr lang="es-AR" sz="2400" dirty="0"/>
              <a:t>Con este esquema de variables, dado un número </a:t>
            </a:r>
            <a:r>
              <a:rPr lang="es-AR" sz="2400" dirty="0">
                <a:solidFill>
                  <a:srgbClr val="FF0000"/>
                </a:solidFill>
              </a:rPr>
              <a:t>X</a:t>
            </a:r>
            <a:r>
              <a:rPr lang="es-AR" sz="2400" dirty="0"/>
              <a:t>, su valor absoluto será </a:t>
            </a:r>
            <a:r>
              <a:rPr lang="es-AR" sz="2400" dirty="0">
                <a:solidFill>
                  <a:srgbClr val="FF0000"/>
                </a:solidFill>
              </a:rPr>
              <a:t>VA</a:t>
            </a:r>
            <a:r>
              <a:rPr lang="es-AR" sz="2400" dirty="0"/>
              <a:t> y puede ser calculado según si el signo de X es:</a:t>
            </a:r>
          </a:p>
          <a:p>
            <a:pPr marL="342900" indent="-342900">
              <a:buAutoNum type="alphaLcParenR"/>
            </a:pPr>
            <a:r>
              <a:rPr lang="es-AR" sz="2400" dirty="0"/>
              <a:t> Positivo</a:t>
            </a:r>
          </a:p>
          <a:p>
            <a:pPr marL="457200" indent="-457200">
              <a:buFont typeface="+mj-lt"/>
              <a:buAutoNum type="alphaLcParenR" startAt="2"/>
            </a:pPr>
            <a:r>
              <a:rPr lang="es-AR" sz="2400" dirty="0"/>
              <a:t>Negativo</a:t>
            </a:r>
          </a:p>
          <a:p>
            <a:pPr marL="457200" indent="-457200">
              <a:buFont typeface="+mj-lt"/>
              <a:buAutoNum type="alphaLcParenR" startAt="3"/>
            </a:pPr>
            <a:r>
              <a:rPr lang="es-AR" sz="2400" dirty="0"/>
              <a:t>Cero</a:t>
            </a:r>
          </a:p>
        </p:txBody>
      </p:sp>
      <p:sp>
        <p:nvSpPr>
          <p:cNvPr id="14" name="Flecha derecha 13"/>
          <p:cNvSpPr/>
          <p:nvPr/>
        </p:nvSpPr>
        <p:spPr>
          <a:xfrm>
            <a:off x="2339752" y="1950224"/>
            <a:ext cx="1584176" cy="326648"/>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AR"/>
          </a:p>
        </p:txBody>
      </p:sp>
      <p:sp>
        <p:nvSpPr>
          <p:cNvPr id="4" name="CuadroTexto 3"/>
          <p:cNvSpPr txBox="1"/>
          <p:nvPr/>
        </p:nvSpPr>
        <p:spPr>
          <a:xfrm>
            <a:off x="4139952" y="1844824"/>
            <a:ext cx="1368152" cy="461665"/>
          </a:xfrm>
          <a:prstGeom prst="rect">
            <a:avLst/>
          </a:prstGeom>
          <a:noFill/>
        </p:spPr>
        <p:txBody>
          <a:bodyPr wrap="square" rtlCol="0">
            <a:spAutoFit/>
          </a:bodyPr>
          <a:lstStyle/>
          <a:p>
            <a:r>
              <a:rPr lang="es-AR" sz="2400" dirty="0">
                <a:solidFill>
                  <a:srgbClr val="FF0000"/>
                </a:solidFill>
              </a:rPr>
              <a:t>VA</a:t>
            </a:r>
            <a:r>
              <a:rPr lang="en-US" sz="2400" dirty="0"/>
              <a:t> = </a:t>
            </a:r>
            <a:r>
              <a:rPr lang="en-US" sz="2400" dirty="0">
                <a:solidFill>
                  <a:srgbClr val="FF0000"/>
                </a:solidFill>
              </a:rPr>
              <a:t>X</a:t>
            </a:r>
            <a:endParaRPr lang="es-AR" sz="2400" dirty="0">
              <a:solidFill>
                <a:srgbClr val="FF0000"/>
              </a:solidFill>
            </a:endParaRPr>
          </a:p>
        </p:txBody>
      </p:sp>
      <p:sp>
        <p:nvSpPr>
          <p:cNvPr id="15" name="Flecha derecha 14"/>
          <p:cNvSpPr/>
          <p:nvPr/>
        </p:nvSpPr>
        <p:spPr>
          <a:xfrm>
            <a:off x="2339752" y="2640687"/>
            <a:ext cx="1584176" cy="326648"/>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AR"/>
          </a:p>
        </p:txBody>
      </p:sp>
      <p:sp>
        <p:nvSpPr>
          <p:cNvPr id="16" name="CuadroTexto 15"/>
          <p:cNvSpPr txBox="1"/>
          <p:nvPr/>
        </p:nvSpPr>
        <p:spPr>
          <a:xfrm>
            <a:off x="4139952" y="2607295"/>
            <a:ext cx="1368152" cy="461665"/>
          </a:xfrm>
          <a:prstGeom prst="rect">
            <a:avLst/>
          </a:prstGeom>
          <a:noFill/>
        </p:spPr>
        <p:txBody>
          <a:bodyPr wrap="square" rtlCol="0">
            <a:spAutoFit/>
          </a:bodyPr>
          <a:lstStyle/>
          <a:p>
            <a:r>
              <a:rPr lang="es-AR" sz="2400" dirty="0">
                <a:solidFill>
                  <a:srgbClr val="FF0000"/>
                </a:solidFill>
              </a:rPr>
              <a:t>VA</a:t>
            </a:r>
            <a:r>
              <a:rPr lang="en-US" sz="2400" dirty="0"/>
              <a:t> = </a:t>
            </a:r>
            <a:r>
              <a:rPr lang="en-US" sz="2400" dirty="0">
                <a:solidFill>
                  <a:srgbClr val="FF0000"/>
                </a:solidFill>
              </a:rPr>
              <a:t>X</a:t>
            </a:r>
            <a:endParaRPr lang="es-AR" sz="2400" dirty="0">
              <a:solidFill>
                <a:srgbClr val="FF0000"/>
              </a:solidFill>
            </a:endParaRPr>
          </a:p>
        </p:txBody>
      </p:sp>
      <p:sp>
        <p:nvSpPr>
          <p:cNvPr id="17" name="Flecha derecha 16"/>
          <p:cNvSpPr/>
          <p:nvPr/>
        </p:nvSpPr>
        <p:spPr>
          <a:xfrm>
            <a:off x="2339752" y="2310264"/>
            <a:ext cx="1584176" cy="326648"/>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AR"/>
          </a:p>
        </p:txBody>
      </p:sp>
      <p:sp>
        <p:nvSpPr>
          <p:cNvPr id="18" name="CuadroTexto 17"/>
          <p:cNvSpPr txBox="1"/>
          <p:nvPr/>
        </p:nvSpPr>
        <p:spPr>
          <a:xfrm>
            <a:off x="4139952" y="2204864"/>
            <a:ext cx="1872208" cy="461665"/>
          </a:xfrm>
          <a:prstGeom prst="rect">
            <a:avLst/>
          </a:prstGeom>
          <a:noFill/>
        </p:spPr>
        <p:txBody>
          <a:bodyPr wrap="square" rtlCol="0">
            <a:spAutoFit/>
          </a:bodyPr>
          <a:lstStyle/>
          <a:p>
            <a:r>
              <a:rPr lang="es-AR" sz="2400" dirty="0">
                <a:solidFill>
                  <a:srgbClr val="FF0000"/>
                </a:solidFill>
              </a:rPr>
              <a:t>VA</a:t>
            </a:r>
            <a:r>
              <a:rPr lang="en-US" sz="2400" dirty="0"/>
              <a:t> = </a:t>
            </a:r>
            <a:r>
              <a:rPr lang="en-US" sz="2400" dirty="0">
                <a:solidFill>
                  <a:srgbClr val="FF0000"/>
                </a:solidFill>
              </a:rPr>
              <a:t>(-1).X</a:t>
            </a:r>
            <a:endParaRPr lang="es-AR" sz="2400" dirty="0">
              <a:solidFill>
                <a:srgbClr val="FF0000"/>
              </a:solidFill>
            </a:endParaRPr>
          </a:p>
        </p:txBody>
      </p:sp>
      <p:sp>
        <p:nvSpPr>
          <p:cNvPr id="19" name="CuadroTexto 18"/>
          <p:cNvSpPr txBox="1"/>
          <p:nvPr/>
        </p:nvSpPr>
        <p:spPr>
          <a:xfrm>
            <a:off x="539552" y="3578240"/>
            <a:ext cx="3312368" cy="3046988"/>
          </a:xfrm>
          <a:prstGeom prst="rect">
            <a:avLst/>
          </a:prstGeom>
          <a:noFill/>
        </p:spPr>
        <p:txBody>
          <a:bodyPr wrap="square" rtlCol="0">
            <a:spAutoFit/>
          </a:bodyPr>
          <a:lstStyle/>
          <a:p>
            <a:pPr algn="just"/>
            <a:r>
              <a:rPr lang="es-AR" sz="2400" dirty="0"/>
              <a:t>Esto puede resumirse así:</a:t>
            </a:r>
          </a:p>
          <a:p>
            <a:pPr algn="just"/>
            <a:endParaRPr lang="es-AR" sz="2400" dirty="0"/>
          </a:p>
          <a:p>
            <a:pPr algn="just"/>
            <a:r>
              <a:rPr lang="es-AR" sz="2400" dirty="0"/>
              <a:t>Si  </a:t>
            </a:r>
            <a:r>
              <a:rPr lang="es-AR" sz="2400" dirty="0">
                <a:solidFill>
                  <a:srgbClr val="FF0000"/>
                </a:solidFill>
              </a:rPr>
              <a:t>X</a:t>
            </a:r>
            <a:r>
              <a:rPr lang="en-US" sz="2400" dirty="0"/>
              <a:t>&gt;=0 </a:t>
            </a:r>
            <a:r>
              <a:rPr lang="en-US" sz="2400" dirty="0" err="1"/>
              <a:t>entonces</a:t>
            </a:r>
            <a:endParaRPr lang="en-US" sz="2400" dirty="0"/>
          </a:p>
          <a:p>
            <a:pPr algn="just"/>
            <a:r>
              <a:rPr lang="en-US" sz="2400" dirty="0"/>
              <a:t>	</a:t>
            </a:r>
            <a:r>
              <a:rPr lang="es-AR" sz="2400" dirty="0">
                <a:solidFill>
                  <a:srgbClr val="FF0000"/>
                </a:solidFill>
              </a:rPr>
              <a:t>VA</a:t>
            </a:r>
            <a:r>
              <a:rPr lang="es-AR" sz="2400" dirty="0"/>
              <a:t> = </a:t>
            </a:r>
            <a:r>
              <a:rPr lang="es-AR" sz="2400" b="1" dirty="0">
                <a:solidFill>
                  <a:srgbClr val="FF0000"/>
                </a:solidFill>
              </a:rPr>
              <a:t>X</a:t>
            </a:r>
            <a:r>
              <a:rPr lang="es-AR" sz="2400" dirty="0"/>
              <a:t> </a:t>
            </a:r>
          </a:p>
          <a:p>
            <a:pPr algn="just"/>
            <a:r>
              <a:rPr lang="es-AR" sz="2400" dirty="0"/>
              <a:t>Sino</a:t>
            </a:r>
          </a:p>
          <a:p>
            <a:pPr algn="just"/>
            <a:r>
              <a:rPr lang="es-AR" sz="2400" dirty="0"/>
              <a:t>             </a:t>
            </a:r>
            <a:r>
              <a:rPr lang="es-AR" sz="2400" dirty="0">
                <a:solidFill>
                  <a:srgbClr val="FF0000"/>
                </a:solidFill>
              </a:rPr>
              <a:t>VA</a:t>
            </a:r>
            <a:r>
              <a:rPr lang="es-AR" sz="2400" dirty="0"/>
              <a:t> = (-1).</a:t>
            </a:r>
            <a:r>
              <a:rPr lang="es-AR" sz="2400" b="1" dirty="0">
                <a:solidFill>
                  <a:srgbClr val="FF0000"/>
                </a:solidFill>
              </a:rPr>
              <a:t>X</a:t>
            </a:r>
            <a:r>
              <a:rPr lang="es-AR" sz="2400" dirty="0"/>
              <a:t> </a:t>
            </a:r>
          </a:p>
          <a:p>
            <a:pPr algn="just"/>
            <a:r>
              <a:rPr lang="es-AR" sz="2400" dirty="0"/>
              <a:t> </a:t>
            </a:r>
          </a:p>
        </p:txBody>
      </p:sp>
      <p:sp>
        <p:nvSpPr>
          <p:cNvPr id="20" name="CuadroTexto 19"/>
          <p:cNvSpPr txBox="1"/>
          <p:nvPr/>
        </p:nvSpPr>
        <p:spPr>
          <a:xfrm>
            <a:off x="5003540" y="3072348"/>
            <a:ext cx="4140460" cy="3785652"/>
          </a:xfrm>
          <a:prstGeom prst="rect">
            <a:avLst/>
          </a:prstGeom>
          <a:solidFill>
            <a:schemeClr val="bg1"/>
          </a:solidFill>
        </p:spPr>
        <p:txBody>
          <a:bodyPr wrap="square" rtlCol="0">
            <a:spAutoFit/>
          </a:bodyPr>
          <a:lstStyle/>
          <a:p>
            <a:pPr algn="just"/>
            <a:r>
              <a:rPr lang="es-AR" sz="2400" dirty="0"/>
              <a:t>El algoritmo buscado es:</a:t>
            </a:r>
          </a:p>
          <a:p>
            <a:pPr algn="just"/>
            <a:endParaRPr lang="en-US" sz="2400" dirty="0"/>
          </a:p>
          <a:p>
            <a:pPr algn="just"/>
            <a:r>
              <a:rPr lang="en-US" sz="2400" dirty="0"/>
              <a:t>INICIO</a:t>
            </a:r>
            <a:endParaRPr lang="es-AR" sz="2400" dirty="0"/>
          </a:p>
          <a:p>
            <a:pPr algn="just"/>
            <a:r>
              <a:rPr lang="es-AR" sz="2400" dirty="0"/>
              <a:t>1. leer </a:t>
            </a:r>
            <a:r>
              <a:rPr lang="es-AR" sz="2400" b="1" dirty="0">
                <a:solidFill>
                  <a:srgbClr val="FF0000"/>
                </a:solidFill>
              </a:rPr>
              <a:t>X</a:t>
            </a:r>
          </a:p>
          <a:p>
            <a:pPr algn="just"/>
            <a:r>
              <a:rPr lang="es-AR" sz="2400" dirty="0"/>
              <a:t>2. si  </a:t>
            </a:r>
            <a:r>
              <a:rPr lang="es-AR" sz="2400" b="1" dirty="0">
                <a:solidFill>
                  <a:srgbClr val="FF0000"/>
                </a:solidFill>
              </a:rPr>
              <a:t>X</a:t>
            </a:r>
            <a:r>
              <a:rPr lang="en-US" sz="2400" dirty="0"/>
              <a:t>&gt;=0 </a:t>
            </a:r>
            <a:r>
              <a:rPr lang="en-US" sz="2400" dirty="0" err="1"/>
              <a:t>entonces</a:t>
            </a:r>
            <a:endParaRPr lang="en-US" sz="2400" dirty="0"/>
          </a:p>
          <a:p>
            <a:pPr algn="just"/>
            <a:r>
              <a:rPr lang="en-US" sz="2400" dirty="0"/>
              <a:t>3.	</a:t>
            </a:r>
            <a:r>
              <a:rPr lang="es-AR" sz="2400" b="1" dirty="0">
                <a:solidFill>
                  <a:srgbClr val="FF0000"/>
                </a:solidFill>
              </a:rPr>
              <a:t>VA</a:t>
            </a:r>
            <a:r>
              <a:rPr lang="es-AR" sz="2400" dirty="0"/>
              <a:t> = </a:t>
            </a:r>
            <a:r>
              <a:rPr lang="es-AR" sz="2400" b="1" dirty="0">
                <a:solidFill>
                  <a:srgbClr val="FF0000"/>
                </a:solidFill>
              </a:rPr>
              <a:t>X</a:t>
            </a:r>
            <a:r>
              <a:rPr lang="es-AR" sz="2400" dirty="0"/>
              <a:t> </a:t>
            </a:r>
          </a:p>
          <a:p>
            <a:pPr algn="just"/>
            <a:r>
              <a:rPr lang="es-AR" sz="2400" dirty="0"/>
              <a:t>4. sino</a:t>
            </a:r>
          </a:p>
          <a:p>
            <a:pPr algn="just"/>
            <a:r>
              <a:rPr lang="es-AR" sz="2400" dirty="0"/>
              <a:t>5.           </a:t>
            </a:r>
            <a:r>
              <a:rPr lang="es-AR" sz="2400" b="1" dirty="0">
                <a:solidFill>
                  <a:srgbClr val="FF0000"/>
                </a:solidFill>
              </a:rPr>
              <a:t>VA</a:t>
            </a:r>
            <a:r>
              <a:rPr lang="es-AR" sz="2400" dirty="0"/>
              <a:t> = (-1).</a:t>
            </a:r>
            <a:r>
              <a:rPr lang="es-AR" sz="2400" b="1" dirty="0">
                <a:solidFill>
                  <a:srgbClr val="FF0000"/>
                </a:solidFill>
              </a:rPr>
              <a:t>X</a:t>
            </a:r>
            <a:r>
              <a:rPr lang="es-AR" sz="2400" dirty="0"/>
              <a:t> </a:t>
            </a:r>
          </a:p>
          <a:p>
            <a:pPr algn="just"/>
            <a:r>
              <a:rPr lang="en-US" sz="2400" dirty="0"/>
              <a:t>6. </a:t>
            </a:r>
            <a:r>
              <a:rPr lang="en-US" sz="2400" dirty="0" err="1"/>
              <a:t>escribir</a:t>
            </a:r>
            <a:r>
              <a:rPr lang="en-US" sz="2400" dirty="0"/>
              <a:t> </a:t>
            </a:r>
            <a:r>
              <a:rPr lang="en-US" sz="2400" b="1" dirty="0">
                <a:solidFill>
                  <a:srgbClr val="FF0000"/>
                </a:solidFill>
              </a:rPr>
              <a:t>VA</a:t>
            </a:r>
          </a:p>
          <a:p>
            <a:pPr algn="just"/>
            <a:r>
              <a:rPr lang="en-US" sz="2400" dirty="0"/>
              <a:t>FIN</a:t>
            </a:r>
            <a:endParaRPr lang="es-AR" sz="2400" dirty="0"/>
          </a:p>
        </p:txBody>
      </p:sp>
    </p:spTree>
    <p:extLst>
      <p:ext uri="{BB962C8B-B14F-4D97-AF65-F5344CB8AC3E}">
        <p14:creationId xmlns:p14="http://schemas.microsoft.com/office/powerpoint/2010/main" val="58555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animBg="1"/>
      <p:bldP spid="4" grpId="0"/>
      <p:bldP spid="15" grpId="0" animBg="1"/>
      <p:bldP spid="16" grpId="0"/>
      <p:bldP spid="17" grpId="0" animBg="1"/>
      <p:bldP spid="18" grpId="0"/>
      <p:bldP spid="19" grpId="0"/>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3000"/>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467544" y="913457"/>
            <a:ext cx="8280920" cy="769441"/>
          </a:xfrm>
          <a:prstGeom prst="rect">
            <a:avLst/>
          </a:prstGeom>
          <a:noFill/>
        </p:spPr>
        <p:txBody>
          <a:bodyPr wrap="square" rtlCol="0">
            <a:spAutoFit/>
          </a:bodyPr>
          <a:lstStyle/>
          <a:p>
            <a:pPr marL="285750" indent="-285750">
              <a:buFont typeface="Arial" panose="020B0604020202020204" pitchFamily="34" charset="0"/>
              <a:buChar char="•"/>
            </a:pPr>
            <a:r>
              <a:rPr lang="es-AR" sz="2400" b="1" i="1" dirty="0">
                <a:latin typeface="Franklin Gothic Book" panose="020B0503020102020204" pitchFamily="34" charset="0"/>
              </a:rPr>
              <a:t>Pregunta</a:t>
            </a:r>
          </a:p>
          <a:p>
            <a:endParaRPr lang="es-AR" sz="2000" dirty="0">
              <a:latin typeface="Franklin Gothic Book" panose="020B0503020102020204" pitchFamily="34" charset="0"/>
            </a:endParaRPr>
          </a:p>
        </p:txBody>
      </p:sp>
      <p:sp>
        <p:nvSpPr>
          <p:cNvPr id="4" name="CuadroTexto 3"/>
          <p:cNvSpPr txBox="1"/>
          <p:nvPr/>
        </p:nvSpPr>
        <p:spPr>
          <a:xfrm>
            <a:off x="2195736" y="122373"/>
            <a:ext cx="5328592" cy="523220"/>
          </a:xfrm>
          <a:prstGeom prst="rect">
            <a:avLst/>
          </a:prstGeom>
          <a:noFill/>
        </p:spPr>
        <p:txBody>
          <a:bodyPr wrap="square" rtlCol="0">
            <a:spAutoFit/>
          </a:bodyPr>
          <a:lstStyle/>
          <a:p>
            <a:r>
              <a:rPr lang="es-AR" sz="2800" b="1" dirty="0">
                <a:latin typeface="Franklin Gothic Book" panose="020B0503020102020204" pitchFamily="34" charset="0"/>
              </a:rPr>
              <a:t>ALGORITMOS y PROGRAMAS</a:t>
            </a:r>
          </a:p>
        </p:txBody>
      </p:sp>
      <p:sp>
        <p:nvSpPr>
          <p:cNvPr id="3" name="CuadroTexto 2"/>
          <p:cNvSpPr txBox="1"/>
          <p:nvPr/>
        </p:nvSpPr>
        <p:spPr>
          <a:xfrm>
            <a:off x="495003" y="3192594"/>
            <a:ext cx="7848872" cy="2462213"/>
          </a:xfrm>
          <a:prstGeom prst="rect">
            <a:avLst/>
          </a:prstGeom>
          <a:noFill/>
        </p:spPr>
        <p:txBody>
          <a:bodyPr wrap="square" rtlCol="0">
            <a:spAutoFit/>
          </a:bodyPr>
          <a:lstStyle/>
          <a:p>
            <a:pPr algn="just"/>
            <a:r>
              <a:rPr lang="es-AR" sz="2200" dirty="0">
                <a:latin typeface="Franklin Gothic Book" panose="020B0503020102020204" pitchFamily="34" charset="0"/>
              </a:rPr>
              <a:t>Los algoritmos son el “boceto” de los programas de computadora, que vamos a poder redactar una vez que hayamos aprendido algún lenguaje de programación.</a:t>
            </a:r>
          </a:p>
          <a:p>
            <a:pPr algn="just"/>
            <a:r>
              <a:rPr lang="es-AR" sz="2200" dirty="0">
                <a:latin typeface="Franklin Gothic Book" panose="020B0503020102020204" pitchFamily="34" charset="0"/>
              </a:rPr>
              <a:t>Veremos que las computadoras trabajan con números binarios y, mediante esos números, realizan un conjunto de operaciones muy reducido. LA GRAN VENTAJA ES QUE LAS REALIZAN MUY RÁPIDO, (Y SIN CANSARSE)</a:t>
            </a:r>
          </a:p>
        </p:txBody>
      </p:sp>
      <p:sp>
        <p:nvSpPr>
          <p:cNvPr id="6" name="Rectángulo redondeado 5"/>
          <p:cNvSpPr/>
          <p:nvPr/>
        </p:nvSpPr>
        <p:spPr>
          <a:xfrm>
            <a:off x="2367211" y="913457"/>
            <a:ext cx="4104456" cy="223224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AR" sz="2000" dirty="0"/>
              <a:t>¿Era necesaria tanta complicación para resolver un problema tan simple como el cálculo del valor absoluto de un número?</a:t>
            </a:r>
          </a:p>
        </p:txBody>
      </p:sp>
      <p:sp>
        <p:nvSpPr>
          <p:cNvPr id="7" name="CuadroTexto 6"/>
          <p:cNvSpPr txBox="1"/>
          <p:nvPr/>
        </p:nvSpPr>
        <p:spPr>
          <a:xfrm>
            <a:off x="539552" y="5719896"/>
            <a:ext cx="7848872" cy="830997"/>
          </a:xfrm>
          <a:prstGeom prst="rect">
            <a:avLst/>
          </a:prstGeom>
          <a:noFill/>
        </p:spPr>
        <p:txBody>
          <a:bodyPr wrap="square" rtlCol="0">
            <a:spAutoFit/>
          </a:bodyPr>
          <a:lstStyle/>
          <a:p>
            <a:pPr algn="just"/>
            <a:r>
              <a:rPr lang="es-AR" sz="2400" dirty="0">
                <a:latin typeface="Franklin Gothic Book" panose="020B0503020102020204" pitchFamily="34" charset="0"/>
              </a:rPr>
              <a:t>Los </a:t>
            </a:r>
            <a:r>
              <a:rPr lang="es-AR" sz="2400" b="1" dirty="0">
                <a:latin typeface="Franklin Gothic Book" panose="020B0503020102020204" pitchFamily="34" charset="0"/>
              </a:rPr>
              <a:t>programas</a:t>
            </a:r>
            <a:r>
              <a:rPr lang="es-AR" sz="2400" dirty="0">
                <a:latin typeface="Franklin Gothic Book" panose="020B0503020102020204" pitchFamily="34" charset="0"/>
              </a:rPr>
              <a:t> nos van a permitir combinar esas operaciones para resolver </a:t>
            </a:r>
            <a:r>
              <a:rPr lang="es-AR" sz="2400" b="1" dirty="0">
                <a:latin typeface="Franklin Gothic Book" panose="020B0503020102020204" pitchFamily="34" charset="0"/>
              </a:rPr>
              <a:t>problemas más complejos</a:t>
            </a:r>
          </a:p>
        </p:txBody>
      </p:sp>
    </p:spTree>
    <p:extLst>
      <p:ext uri="{BB962C8B-B14F-4D97-AF65-F5344CB8AC3E}">
        <p14:creationId xmlns:p14="http://schemas.microsoft.com/office/powerpoint/2010/main" val="224290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3000"/>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467544" y="913457"/>
            <a:ext cx="8280920" cy="769441"/>
          </a:xfrm>
          <a:prstGeom prst="rect">
            <a:avLst/>
          </a:prstGeom>
          <a:noFill/>
        </p:spPr>
        <p:txBody>
          <a:bodyPr wrap="square" rtlCol="0">
            <a:spAutoFit/>
          </a:bodyPr>
          <a:lstStyle/>
          <a:p>
            <a:pPr marL="285750" indent="-285750">
              <a:buFont typeface="Arial" panose="020B0604020202020204" pitchFamily="34" charset="0"/>
              <a:buChar char="•"/>
            </a:pPr>
            <a:r>
              <a:rPr lang="es-AR" sz="2400" b="1" i="1" dirty="0">
                <a:latin typeface="Franklin Gothic Book" panose="020B0503020102020204" pitchFamily="34" charset="0"/>
              </a:rPr>
              <a:t>Esquema</a:t>
            </a:r>
          </a:p>
          <a:p>
            <a:endParaRPr lang="es-AR" sz="2000" dirty="0">
              <a:latin typeface="Franklin Gothic Book" panose="020B0503020102020204" pitchFamily="34" charset="0"/>
            </a:endParaRPr>
          </a:p>
        </p:txBody>
      </p:sp>
      <p:sp>
        <p:nvSpPr>
          <p:cNvPr id="4" name="CuadroTexto 3"/>
          <p:cNvSpPr txBox="1"/>
          <p:nvPr/>
        </p:nvSpPr>
        <p:spPr>
          <a:xfrm>
            <a:off x="2195736" y="122373"/>
            <a:ext cx="5328592" cy="523220"/>
          </a:xfrm>
          <a:prstGeom prst="rect">
            <a:avLst/>
          </a:prstGeom>
          <a:noFill/>
        </p:spPr>
        <p:txBody>
          <a:bodyPr wrap="square" rtlCol="0">
            <a:spAutoFit/>
          </a:bodyPr>
          <a:lstStyle/>
          <a:p>
            <a:r>
              <a:rPr lang="es-AR" sz="2800" b="1" dirty="0">
                <a:latin typeface="Franklin Gothic Book" panose="020B0503020102020204" pitchFamily="34" charset="0"/>
              </a:rPr>
              <a:t>ALGORITMOS y PROGRAMAS</a:t>
            </a:r>
          </a:p>
        </p:txBody>
      </p:sp>
      <p:sp>
        <p:nvSpPr>
          <p:cNvPr id="7" name="CuadroTexto 6"/>
          <p:cNvSpPr txBox="1"/>
          <p:nvPr/>
        </p:nvSpPr>
        <p:spPr>
          <a:xfrm>
            <a:off x="4877172" y="887537"/>
            <a:ext cx="3384376" cy="1938992"/>
          </a:xfrm>
          <a:prstGeom prst="rect">
            <a:avLst/>
          </a:prstGeom>
          <a:noFill/>
        </p:spPr>
        <p:txBody>
          <a:bodyPr wrap="square" rtlCol="0">
            <a:spAutoFit/>
          </a:bodyPr>
          <a:lstStyle/>
          <a:p>
            <a:r>
              <a:rPr lang="es-AR" sz="2400" dirty="0">
                <a:latin typeface="Franklin Gothic Book" panose="020B0503020102020204" pitchFamily="34" charset="0"/>
              </a:rPr>
              <a:t>Los </a:t>
            </a:r>
            <a:r>
              <a:rPr lang="es-AR" sz="2400" b="1" dirty="0">
                <a:latin typeface="Franklin Gothic Book" panose="020B0503020102020204" pitchFamily="34" charset="0"/>
              </a:rPr>
              <a:t>programas</a:t>
            </a:r>
            <a:r>
              <a:rPr lang="es-AR" sz="2400" dirty="0">
                <a:latin typeface="Franklin Gothic Book" panose="020B0503020102020204" pitchFamily="34" charset="0"/>
              </a:rPr>
              <a:t> permiten “enseñar” a las computadoras a resolver </a:t>
            </a:r>
            <a:r>
              <a:rPr lang="es-AR" sz="2400" b="1" dirty="0">
                <a:latin typeface="Franklin Gothic Book" panose="020B0503020102020204" pitchFamily="34" charset="0"/>
              </a:rPr>
              <a:t>problemas más complejos</a:t>
            </a:r>
          </a:p>
        </p:txBody>
      </p:sp>
      <p:graphicFrame>
        <p:nvGraphicFramePr>
          <p:cNvPr id="5" name="Diagrama 4"/>
          <p:cNvGraphicFramePr/>
          <p:nvPr>
            <p:extLst>
              <p:ext uri="{D42A27DB-BD31-4B8C-83A1-F6EECF244321}">
                <p14:modId xmlns:p14="http://schemas.microsoft.com/office/powerpoint/2010/main" val="1693608910"/>
              </p:ext>
            </p:extLst>
          </p:nvPr>
        </p:nvGraphicFramePr>
        <p:xfrm>
          <a:off x="742045" y="1298177"/>
          <a:ext cx="3840088" cy="5272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uadroTexto 7"/>
          <p:cNvSpPr txBox="1"/>
          <p:nvPr/>
        </p:nvSpPr>
        <p:spPr>
          <a:xfrm>
            <a:off x="4860032" y="2858160"/>
            <a:ext cx="3384376" cy="2308324"/>
          </a:xfrm>
          <a:prstGeom prst="rect">
            <a:avLst/>
          </a:prstGeom>
          <a:noFill/>
        </p:spPr>
        <p:txBody>
          <a:bodyPr wrap="square" rtlCol="0">
            <a:spAutoFit/>
          </a:bodyPr>
          <a:lstStyle/>
          <a:p>
            <a:r>
              <a:rPr lang="es-AR" sz="2400" dirty="0">
                <a:latin typeface="Franklin Gothic Book" panose="020B0503020102020204" pitchFamily="34" charset="0"/>
              </a:rPr>
              <a:t>Una vez que “aprendan” a resolverlos vamos a poder </a:t>
            </a:r>
            <a:r>
              <a:rPr lang="es-AR" sz="2400" b="1" dirty="0">
                <a:latin typeface="Franklin Gothic Book" panose="020B0503020102020204" pitchFamily="34" charset="0"/>
              </a:rPr>
              <a:t>delegar </a:t>
            </a:r>
            <a:r>
              <a:rPr lang="es-AR" sz="2400" dirty="0">
                <a:latin typeface="Franklin Gothic Book" panose="020B0503020102020204" pitchFamily="34" charset="0"/>
              </a:rPr>
              <a:t>la resolución de  problemas similares en la computadora</a:t>
            </a:r>
            <a:endParaRPr lang="es-AR" sz="2400" b="1" dirty="0">
              <a:latin typeface="Franklin Gothic Book" panose="020B0503020102020204" pitchFamily="34" charset="0"/>
            </a:endParaRPr>
          </a:p>
        </p:txBody>
      </p:sp>
      <p:sp>
        <p:nvSpPr>
          <p:cNvPr id="9" name="CuadroTexto 8"/>
          <p:cNvSpPr txBox="1"/>
          <p:nvPr/>
        </p:nvSpPr>
        <p:spPr>
          <a:xfrm>
            <a:off x="4860032" y="5081116"/>
            <a:ext cx="4032448" cy="1569660"/>
          </a:xfrm>
          <a:prstGeom prst="rect">
            <a:avLst/>
          </a:prstGeom>
          <a:noFill/>
        </p:spPr>
        <p:txBody>
          <a:bodyPr wrap="square" rtlCol="0">
            <a:spAutoFit/>
          </a:bodyPr>
          <a:lstStyle/>
          <a:p>
            <a:r>
              <a:rPr lang="es-AR" sz="2400" dirty="0">
                <a:latin typeface="Franklin Gothic Book" panose="020B0503020102020204" pitchFamily="34" charset="0"/>
              </a:rPr>
              <a:t>Como ingenieros, podremos invertir nuestro tiempo en analizar resultados o buscar mejores soluciones</a:t>
            </a:r>
            <a:endParaRPr lang="es-AR" sz="2400" b="1" dirty="0">
              <a:latin typeface="Franklin Gothic Book" panose="020B0503020102020204" pitchFamily="34" charset="0"/>
            </a:endParaRPr>
          </a:p>
        </p:txBody>
      </p:sp>
    </p:spTree>
    <p:extLst>
      <p:ext uri="{BB962C8B-B14F-4D97-AF65-F5344CB8AC3E}">
        <p14:creationId xmlns:p14="http://schemas.microsoft.com/office/powerpoint/2010/main" val="41057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0000"/>
            <a:duotone>
              <a:schemeClr val="accent3">
                <a:shade val="45000"/>
                <a:satMod val="135000"/>
              </a:schemeClr>
              <a:prstClr val="white"/>
            </a:duotone>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467544" y="913457"/>
            <a:ext cx="8280920" cy="769441"/>
          </a:xfrm>
          <a:prstGeom prst="rect">
            <a:avLst/>
          </a:prstGeom>
          <a:noFill/>
        </p:spPr>
        <p:txBody>
          <a:bodyPr wrap="square" rtlCol="0">
            <a:spAutoFit/>
          </a:bodyPr>
          <a:lstStyle/>
          <a:p>
            <a:pPr marL="285750" indent="-285750">
              <a:buFont typeface="Arial" panose="020B0604020202020204" pitchFamily="34" charset="0"/>
              <a:buChar char="•"/>
            </a:pPr>
            <a:r>
              <a:rPr lang="es-AR" sz="2400" b="1" i="1" dirty="0">
                <a:latin typeface="Franklin Gothic Book" panose="020B0503020102020204" pitchFamily="34" charset="0"/>
              </a:rPr>
              <a:t>Las computadoras</a:t>
            </a:r>
          </a:p>
          <a:p>
            <a:endParaRPr lang="es-AR" sz="2000" dirty="0">
              <a:latin typeface="Franklin Gothic Book" panose="020B0503020102020204" pitchFamily="34" charset="0"/>
            </a:endParaRPr>
          </a:p>
        </p:txBody>
      </p:sp>
      <p:sp>
        <p:nvSpPr>
          <p:cNvPr id="4" name="CuadroTexto 3"/>
          <p:cNvSpPr txBox="1"/>
          <p:nvPr/>
        </p:nvSpPr>
        <p:spPr>
          <a:xfrm>
            <a:off x="2663788" y="222103"/>
            <a:ext cx="3456384" cy="523220"/>
          </a:xfrm>
          <a:prstGeom prst="rect">
            <a:avLst/>
          </a:prstGeom>
          <a:noFill/>
        </p:spPr>
        <p:txBody>
          <a:bodyPr wrap="square" rtlCol="0">
            <a:spAutoFit/>
          </a:bodyPr>
          <a:lstStyle/>
          <a:p>
            <a:r>
              <a:rPr lang="es-AR" sz="2800" b="1" dirty="0">
                <a:latin typeface="Franklin Gothic Book" panose="020B0503020102020204" pitchFamily="34" charset="0"/>
              </a:rPr>
              <a:t>ARITMÉTICA FINITA</a:t>
            </a:r>
          </a:p>
        </p:txBody>
      </p:sp>
      <p:sp>
        <p:nvSpPr>
          <p:cNvPr id="3" name="CuadroTexto 2"/>
          <p:cNvSpPr txBox="1"/>
          <p:nvPr/>
        </p:nvSpPr>
        <p:spPr>
          <a:xfrm>
            <a:off x="467544" y="1849172"/>
            <a:ext cx="7848872" cy="1200329"/>
          </a:xfrm>
          <a:prstGeom prst="rect">
            <a:avLst/>
          </a:prstGeom>
          <a:noFill/>
        </p:spPr>
        <p:txBody>
          <a:bodyPr wrap="square" rtlCol="0">
            <a:spAutoFit/>
          </a:bodyPr>
          <a:lstStyle/>
          <a:p>
            <a:r>
              <a:rPr lang="es-AR" sz="2400" dirty="0">
                <a:latin typeface="Franklin Gothic Book" panose="020B0503020102020204" pitchFamily="34" charset="0"/>
              </a:rPr>
              <a:t>Han hecho posible la solución de problemas que, por su tamaño y tiempo asociado a su resolución, antes era imposible de abordar</a:t>
            </a:r>
          </a:p>
        </p:txBody>
      </p:sp>
      <p:sp>
        <p:nvSpPr>
          <p:cNvPr id="5" name="CuadroTexto 4"/>
          <p:cNvSpPr txBox="1"/>
          <p:nvPr/>
        </p:nvSpPr>
        <p:spPr>
          <a:xfrm>
            <a:off x="467544" y="3717032"/>
            <a:ext cx="7848872" cy="1569660"/>
          </a:xfrm>
          <a:prstGeom prst="rect">
            <a:avLst/>
          </a:prstGeom>
          <a:noFill/>
        </p:spPr>
        <p:txBody>
          <a:bodyPr wrap="square" rtlCol="0">
            <a:spAutoFit/>
          </a:bodyPr>
          <a:lstStyle/>
          <a:p>
            <a:r>
              <a:rPr lang="es-AR" sz="2400" dirty="0">
                <a:latin typeface="Franklin Gothic Book" panose="020B0503020102020204" pitchFamily="34" charset="0"/>
              </a:rPr>
              <a:t>Tienen la gran ventaja de ser capaces de almacenar grandes cantidades de información y poder operar con esa cantidad de información en forma cada vez más rápida (y sin cansarse)</a:t>
            </a:r>
          </a:p>
        </p:txBody>
      </p:sp>
    </p:spTree>
    <p:extLst>
      <p:ext uri="{BB962C8B-B14F-4D97-AF65-F5344CB8AC3E}">
        <p14:creationId xmlns:p14="http://schemas.microsoft.com/office/powerpoint/2010/main" val="389003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0000"/>
            <a:duotone>
              <a:schemeClr val="accent3">
                <a:shade val="45000"/>
                <a:satMod val="135000"/>
              </a:schemeClr>
              <a:prstClr val="white"/>
            </a:duotone>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467544" y="913457"/>
            <a:ext cx="8280920" cy="769441"/>
          </a:xfrm>
          <a:prstGeom prst="rect">
            <a:avLst/>
          </a:prstGeom>
          <a:noFill/>
        </p:spPr>
        <p:txBody>
          <a:bodyPr wrap="square" rtlCol="0">
            <a:spAutoFit/>
          </a:bodyPr>
          <a:lstStyle/>
          <a:p>
            <a:pPr marL="285750" indent="-285750">
              <a:buFont typeface="Arial" panose="020B0604020202020204" pitchFamily="34" charset="0"/>
              <a:buChar char="•"/>
            </a:pPr>
            <a:r>
              <a:rPr lang="es-AR" sz="2400" b="1" i="1" dirty="0">
                <a:latin typeface="Franklin Gothic Book" panose="020B0503020102020204" pitchFamily="34" charset="0"/>
              </a:rPr>
              <a:t>Las computadoras</a:t>
            </a:r>
          </a:p>
          <a:p>
            <a:endParaRPr lang="es-AR" sz="2000" dirty="0">
              <a:latin typeface="Franklin Gothic Book" panose="020B0503020102020204" pitchFamily="34" charset="0"/>
            </a:endParaRPr>
          </a:p>
        </p:txBody>
      </p:sp>
      <p:sp>
        <p:nvSpPr>
          <p:cNvPr id="4" name="CuadroTexto 3"/>
          <p:cNvSpPr txBox="1"/>
          <p:nvPr/>
        </p:nvSpPr>
        <p:spPr>
          <a:xfrm>
            <a:off x="2693008" y="161151"/>
            <a:ext cx="3456384" cy="523220"/>
          </a:xfrm>
          <a:prstGeom prst="rect">
            <a:avLst/>
          </a:prstGeom>
          <a:noFill/>
        </p:spPr>
        <p:txBody>
          <a:bodyPr wrap="square" rtlCol="0">
            <a:spAutoFit/>
          </a:bodyPr>
          <a:lstStyle/>
          <a:p>
            <a:r>
              <a:rPr lang="es-AR" sz="2800" b="1" dirty="0">
                <a:latin typeface="Franklin Gothic Book" panose="020B0503020102020204" pitchFamily="34" charset="0"/>
              </a:rPr>
              <a:t>ARITMÉTICA FINITA</a:t>
            </a:r>
          </a:p>
        </p:txBody>
      </p:sp>
      <p:sp>
        <p:nvSpPr>
          <p:cNvPr id="6" name="CuadroTexto 5"/>
          <p:cNvSpPr txBox="1"/>
          <p:nvPr/>
        </p:nvSpPr>
        <p:spPr>
          <a:xfrm>
            <a:off x="496764" y="1484784"/>
            <a:ext cx="7848872" cy="2677656"/>
          </a:xfrm>
          <a:prstGeom prst="rect">
            <a:avLst/>
          </a:prstGeom>
          <a:noFill/>
        </p:spPr>
        <p:txBody>
          <a:bodyPr wrap="square" rtlCol="0">
            <a:spAutoFit/>
          </a:bodyPr>
          <a:lstStyle/>
          <a:p>
            <a:pPr algn="just"/>
            <a:r>
              <a:rPr lang="es-AR" sz="2400" dirty="0">
                <a:latin typeface="Franklin Gothic Book" panose="020B0503020102020204" pitchFamily="34" charset="0"/>
              </a:rPr>
              <a:t>Las máquinas trabajan con números. Los almacenan y operan con ellos.</a:t>
            </a:r>
          </a:p>
          <a:p>
            <a:pPr algn="just"/>
            <a:r>
              <a:rPr lang="es-AR" sz="2400" b="1" dirty="0">
                <a:latin typeface="Franklin Gothic Book" panose="020B0503020102020204" pitchFamily="34" charset="0"/>
              </a:rPr>
              <a:t>Desafortunadamente</a:t>
            </a:r>
            <a:r>
              <a:rPr lang="es-AR" sz="2400" dirty="0">
                <a:latin typeface="Franklin Gothic Book" panose="020B0503020102020204" pitchFamily="34" charset="0"/>
              </a:rPr>
              <a:t>, los resultados son afectados por el uso de una ARITMÉTICA DE PRECISIÓN FINITA, ya que cada número es almacenado en una cantidad restringida de dígitos, cuya cantidad depende del diseño de la computadora</a:t>
            </a:r>
          </a:p>
        </p:txBody>
      </p:sp>
      <p:sp>
        <p:nvSpPr>
          <p:cNvPr id="7" name="CuadroTexto 6"/>
          <p:cNvSpPr txBox="1"/>
          <p:nvPr/>
        </p:nvSpPr>
        <p:spPr>
          <a:xfrm>
            <a:off x="496764" y="4653136"/>
            <a:ext cx="7848872" cy="1200329"/>
          </a:xfrm>
          <a:prstGeom prst="rect">
            <a:avLst/>
          </a:prstGeom>
          <a:noFill/>
        </p:spPr>
        <p:txBody>
          <a:bodyPr wrap="square" rtlCol="0">
            <a:spAutoFit/>
          </a:bodyPr>
          <a:lstStyle/>
          <a:p>
            <a:pPr algn="just"/>
            <a:r>
              <a:rPr lang="es-AR" sz="2400" dirty="0">
                <a:latin typeface="Franklin Gothic Book" panose="020B0503020102020204" pitchFamily="34" charset="0"/>
              </a:rPr>
              <a:t>Así, cuando realizan operaciones con esos números con menos dígitos que los de su valor numérico real, van aumentando los errores que tienen los resultados</a:t>
            </a:r>
          </a:p>
        </p:txBody>
      </p:sp>
    </p:spTree>
    <p:extLst>
      <p:ext uri="{BB962C8B-B14F-4D97-AF65-F5344CB8AC3E}">
        <p14:creationId xmlns:p14="http://schemas.microsoft.com/office/powerpoint/2010/main" val="364320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0000"/>
            <a:duotone>
              <a:schemeClr val="accent3">
                <a:shade val="45000"/>
                <a:satMod val="135000"/>
              </a:schemeClr>
              <a:prstClr val="white"/>
            </a:duotone>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467544" y="913457"/>
            <a:ext cx="8280920" cy="769441"/>
          </a:xfrm>
          <a:prstGeom prst="rect">
            <a:avLst/>
          </a:prstGeom>
          <a:noFill/>
        </p:spPr>
        <p:txBody>
          <a:bodyPr wrap="square" rtlCol="0">
            <a:spAutoFit/>
          </a:bodyPr>
          <a:lstStyle/>
          <a:p>
            <a:pPr marL="285750" indent="-285750">
              <a:buFont typeface="Arial" panose="020B0604020202020204" pitchFamily="34" charset="0"/>
              <a:buChar char="•"/>
            </a:pPr>
            <a:r>
              <a:rPr lang="es-AR" sz="2400" b="1" i="1" dirty="0">
                <a:latin typeface="Franklin Gothic Book" panose="020B0503020102020204" pitchFamily="34" charset="0"/>
              </a:rPr>
              <a:t>Notación Posicional en la Representación de Números</a:t>
            </a:r>
          </a:p>
          <a:p>
            <a:endParaRPr lang="es-AR" sz="2000" dirty="0">
              <a:latin typeface="Franklin Gothic Book" panose="020B0503020102020204" pitchFamily="34" charset="0"/>
            </a:endParaRPr>
          </a:p>
        </p:txBody>
      </p:sp>
      <p:sp>
        <p:nvSpPr>
          <p:cNvPr id="4" name="CuadroTexto 3"/>
          <p:cNvSpPr txBox="1"/>
          <p:nvPr/>
        </p:nvSpPr>
        <p:spPr>
          <a:xfrm>
            <a:off x="2879812" y="214951"/>
            <a:ext cx="3456384" cy="523220"/>
          </a:xfrm>
          <a:prstGeom prst="rect">
            <a:avLst/>
          </a:prstGeom>
          <a:noFill/>
        </p:spPr>
        <p:txBody>
          <a:bodyPr wrap="square" rtlCol="0">
            <a:spAutoFit/>
          </a:bodyPr>
          <a:lstStyle/>
          <a:p>
            <a:r>
              <a:rPr lang="es-AR" sz="2800" b="1" dirty="0">
                <a:latin typeface="Franklin Gothic Book" panose="020B0503020102020204" pitchFamily="34" charset="0"/>
              </a:rPr>
              <a:t>ARITMÉTICA FINITA</a:t>
            </a:r>
          </a:p>
        </p:txBody>
      </p:sp>
      <p:sp>
        <p:nvSpPr>
          <p:cNvPr id="3" name="CuadroTexto 2"/>
          <p:cNvSpPr txBox="1"/>
          <p:nvPr/>
        </p:nvSpPr>
        <p:spPr>
          <a:xfrm>
            <a:off x="539552" y="1536289"/>
            <a:ext cx="7848872" cy="461665"/>
          </a:xfrm>
          <a:prstGeom prst="rect">
            <a:avLst/>
          </a:prstGeom>
          <a:noFill/>
        </p:spPr>
        <p:txBody>
          <a:bodyPr wrap="square" rtlCol="0">
            <a:spAutoFit/>
          </a:bodyPr>
          <a:lstStyle/>
          <a:p>
            <a:r>
              <a:rPr lang="es-AR" sz="2400" dirty="0">
                <a:latin typeface="Franklin Gothic Book" panose="020B0503020102020204" pitchFamily="34" charset="0"/>
              </a:rPr>
              <a:t>Sean estos dos números:</a:t>
            </a:r>
          </a:p>
        </p:txBody>
      </p:sp>
      <p:sp>
        <p:nvSpPr>
          <p:cNvPr id="5" name="CuadroTexto 4"/>
          <p:cNvSpPr txBox="1"/>
          <p:nvPr/>
        </p:nvSpPr>
        <p:spPr>
          <a:xfrm>
            <a:off x="899592" y="3993943"/>
            <a:ext cx="7848872" cy="830997"/>
          </a:xfrm>
          <a:prstGeom prst="rect">
            <a:avLst/>
          </a:prstGeom>
          <a:noFill/>
        </p:spPr>
        <p:txBody>
          <a:bodyPr wrap="square" rtlCol="0">
            <a:spAutoFit/>
          </a:bodyPr>
          <a:lstStyle/>
          <a:p>
            <a:r>
              <a:rPr lang="es-AR" sz="2400" dirty="0">
                <a:latin typeface="Franklin Gothic Book" panose="020B0503020102020204" pitchFamily="34" charset="0"/>
              </a:rPr>
              <a:t>La diferencia es por </a:t>
            </a:r>
            <a:r>
              <a:rPr lang="es-AR" sz="2400" b="1" dirty="0">
                <a:latin typeface="Franklin Gothic Book" panose="020B0503020102020204" pitchFamily="34" charset="0"/>
              </a:rPr>
              <a:t>la posición</a:t>
            </a:r>
            <a:r>
              <a:rPr lang="es-AR" sz="2400" dirty="0">
                <a:latin typeface="Franklin Gothic Book" panose="020B0503020102020204" pitchFamily="34" charset="0"/>
              </a:rPr>
              <a:t>, que le da un peso relativo distinto</a:t>
            </a:r>
          </a:p>
        </p:txBody>
      </p:sp>
      <p:sp>
        <p:nvSpPr>
          <p:cNvPr id="6" name="CuadroTexto 5"/>
          <p:cNvSpPr txBox="1"/>
          <p:nvPr/>
        </p:nvSpPr>
        <p:spPr>
          <a:xfrm>
            <a:off x="2051720" y="2060847"/>
            <a:ext cx="936104" cy="461665"/>
          </a:xfrm>
          <a:prstGeom prst="rect">
            <a:avLst/>
          </a:prstGeom>
          <a:solidFill>
            <a:schemeClr val="accent3">
              <a:lumMod val="50000"/>
            </a:schemeClr>
          </a:solidFill>
          <a:scene3d>
            <a:camera prst="orthographicFront"/>
            <a:lightRig rig="threePt" dir="t"/>
          </a:scene3d>
          <a:sp3d>
            <a:bevelT w="165100" prst="coolSlant"/>
          </a:sp3d>
        </p:spPr>
        <p:txBody>
          <a:bodyPr wrap="square" rtlCol="0">
            <a:spAutoFit/>
          </a:bodyPr>
          <a:lstStyle/>
          <a:p>
            <a:r>
              <a:rPr lang="es-AR" sz="2400" b="1" dirty="0">
                <a:solidFill>
                  <a:schemeClr val="bg1"/>
                </a:solidFill>
                <a:latin typeface="Franklin Gothic Book" panose="020B0503020102020204" pitchFamily="34" charset="0"/>
              </a:rPr>
              <a:t>6258</a:t>
            </a:r>
          </a:p>
        </p:txBody>
      </p:sp>
      <p:sp>
        <p:nvSpPr>
          <p:cNvPr id="7" name="CuadroTexto 6"/>
          <p:cNvSpPr txBox="1"/>
          <p:nvPr/>
        </p:nvSpPr>
        <p:spPr>
          <a:xfrm>
            <a:off x="5796136" y="2060848"/>
            <a:ext cx="936104" cy="461665"/>
          </a:xfrm>
          <a:prstGeom prst="rect">
            <a:avLst/>
          </a:prstGeom>
          <a:solidFill>
            <a:schemeClr val="accent3">
              <a:lumMod val="50000"/>
            </a:schemeClr>
          </a:solidFill>
          <a:scene3d>
            <a:camera prst="orthographicFront"/>
            <a:lightRig rig="threePt" dir="t"/>
          </a:scene3d>
          <a:sp3d>
            <a:bevelT w="165100" prst="coolSlant"/>
          </a:sp3d>
        </p:spPr>
        <p:txBody>
          <a:bodyPr wrap="square" rtlCol="0">
            <a:spAutoFit/>
          </a:bodyPr>
          <a:lstStyle/>
          <a:p>
            <a:r>
              <a:rPr lang="es-AR" sz="2400" b="1" dirty="0">
                <a:solidFill>
                  <a:schemeClr val="bg1"/>
                </a:solidFill>
                <a:latin typeface="Franklin Gothic Book" panose="020B0503020102020204" pitchFamily="34" charset="0"/>
              </a:rPr>
              <a:t>3412</a:t>
            </a:r>
          </a:p>
        </p:txBody>
      </p:sp>
      <p:sp>
        <p:nvSpPr>
          <p:cNvPr id="8" name="CuadroTexto 7"/>
          <p:cNvSpPr txBox="1"/>
          <p:nvPr/>
        </p:nvSpPr>
        <p:spPr>
          <a:xfrm>
            <a:off x="2051720" y="2060848"/>
            <a:ext cx="936104" cy="461665"/>
          </a:xfrm>
          <a:prstGeom prst="rect">
            <a:avLst/>
          </a:prstGeom>
          <a:solidFill>
            <a:schemeClr val="accent3">
              <a:lumMod val="50000"/>
            </a:schemeClr>
          </a:solidFill>
          <a:scene3d>
            <a:camera prst="orthographicFront"/>
            <a:lightRig rig="threePt" dir="t"/>
          </a:scene3d>
          <a:sp3d>
            <a:bevelT w="165100" prst="coolSlant"/>
          </a:sp3d>
        </p:spPr>
        <p:txBody>
          <a:bodyPr wrap="square" rtlCol="0">
            <a:spAutoFit/>
          </a:bodyPr>
          <a:lstStyle/>
          <a:p>
            <a:r>
              <a:rPr lang="es-AR" sz="2400" b="1" dirty="0">
                <a:solidFill>
                  <a:schemeClr val="bg1"/>
                </a:solidFill>
                <a:latin typeface="Franklin Gothic Book" panose="020B0503020102020204" pitchFamily="34" charset="0"/>
              </a:rPr>
              <a:t>6</a:t>
            </a:r>
            <a:r>
              <a:rPr lang="es-AR" sz="2400" b="1" dirty="0">
                <a:solidFill>
                  <a:srgbClr val="FFCC66"/>
                </a:solidFill>
                <a:latin typeface="Franklin Gothic Book" panose="020B0503020102020204" pitchFamily="34" charset="0"/>
              </a:rPr>
              <a:t>2</a:t>
            </a:r>
            <a:r>
              <a:rPr lang="es-AR" sz="2400" b="1" dirty="0">
                <a:solidFill>
                  <a:schemeClr val="bg1"/>
                </a:solidFill>
                <a:latin typeface="Franklin Gothic Book" panose="020B0503020102020204" pitchFamily="34" charset="0"/>
              </a:rPr>
              <a:t>58</a:t>
            </a:r>
          </a:p>
        </p:txBody>
      </p:sp>
      <p:sp>
        <p:nvSpPr>
          <p:cNvPr id="9" name="CuadroTexto 8"/>
          <p:cNvSpPr txBox="1"/>
          <p:nvPr/>
        </p:nvSpPr>
        <p:spPr>
          <a:xfrm>
            <a:off x="5796136" y="2060849"/>
            <a:ext cx="936104" cy="461665"/>
          </a:xfrm>
          <a:prstGeom prst="rect">
            <a:avLst/>
          </a:prstGeom>
          <a:solidFill>
            <a:schemeClr val="accent3">
              <a:lumMod val="50000"/>
            </a:schemeClr>
          </a:solidFill>
          <a:scene3d>
            <a:camera prst="orthographicFront"/>
            <a:lightRig rig="threePt" dir="t"/>
          </a:scene3d>
          <a:sp3d>
            <a:bevelT w="165100" prst="coolSlant"/>
          </a:sp3d>
        </p:spPr>
        <p:txBody>
          <a:bodyPr wrap="square" rtlCol="0">
            <a:spAutoFit/>
          </a:bodyPr>
          <a:lstStyle/>
          <a:p>
            <a:r>
              <a:rPr lang="es-AR" sz="2400" b="1" dirty="0">
                <a:solidFill>
                  <a:schemeClr val="bg1"/>
                </a:solidFill>
                <a:latin typeface="Franklin Gothic Book" panose="020B0503020102020204" pitchFamily="34" charset="0"/>
              </a:rPr>
              <a:t>341</a:t>
            </a:r>
            <a:r>
              <a:rPr lang="es-AR" sz="2400" b="1" dirty="0">
                <a:solidFill>
                  <a:srgbClr val="FFCC66"/>
                </a:solidFill>
                <a:latin typeface="Franklin Gothic Book" panose="020B0503020102020204" pitchFamily="34" charset="0"/>
              </a:rPr>
              <a:t>2</a:t>
            </a:r>
          </a:p>
        </p:txBody>
      </p:sp>
      <p:cxnSp>
        <p:nvCxnSpPr>
          <p:cNvPr id="11" name="Conector recto de flecha 10"/>
          <p:cNvCxnSpPr>
            <a:stCxn id="8" idx="2"/>
            <a:endCxn id="8" idx="2"/>
          </p:cNvCxnSpPr>
          <p:nvPr/>
        </p:nvCxnSpPr>
        <p:spPr>
          <a:xfrm>
            <a:off x="2519772" y="2522513"/>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p:nvPr/>
        </p:nvCxnSpPr>
        <p:spPr>
          <a:xfrm>
            <a:off x="2411760" y="2450505"/>
            <a:ext cx="0" cy="978495"/>
          </a:xfrm>
          <a:prstGeom prst="straightConnector1">
            <a:avLst/>
          </a:prstGeom>
          <a:ln w="44450">
            <a:solidFill>
              <a:schemeClr val="accent6">
                <a:lumMod val="75000"/>
              </a:schemeClr>
            </a:solidFill>
            <a:tailEnd type="triangle" w="lg" len="lg"/>
          </a:ln>
          <a:scene3d>
            <a:camera prst="orthographicFront"/>
            <a:lightRig rig="threePt" dir="t"/>
          </a:scene3d>
          <a:sp3d prstMaterial="metal">
            <a:bevelT w="165100" prst="coolSlant"/>
          </a:sp3d>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a:off x="6516216" y="2420888"/>
            <a:ext cx="0" cy="978495"/>
          </a:xfrm>
          <a:prstGeom prst="straightConnector1">
            <a:avLst/>
          </a:prstGeom>
          <a:ln w="44450">
            <a:solidFill>
              <a:schemeClr val="accent6">
                <a:lumMod val="75000"/>
              </a:schemeClr>
            </a:solidFill>
            <a:tailEnd type="triangle" w="lg" len="lg"/>
          </a:ln>
          <a:scene3d>
            <a:camera prst="orthographicFront"/>
            <a:lightRig rig="threePt" dir="t"/>
          </a:scene3d>
          <a:sp3d prstMaterial="metal">
            <a:bevelT w="165100" prst="coolSlant"/>
          </a:sp3d>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1262749" y="3423511"/>
            <a:ext cx="2304256" cy="461665"/>
          </a:xfrm>
          <a:prstGeom prst="rect">
            <a:avLst/>
          </a:prstGeom>
          <a:noFill/>
        </p:spPr>
        <p:txBody>
          <a:bodyPr wrap="square" rtlCol="0">
            <a:spAutoFit/>
          </a:bodyPr>
          <a:lstStyle/>
          <a:p>
            <a:r>
              <a:rPr lang="es-AR" sz="2400" dirty="0">
                <a:latin typeface="Franklin Gothic Book" panose="020B0503020102020204" pitchFamily="34" charset="0"/>
              </a:rPr>
              <a:t>Representa </a:t>
            </a:r>
            <a:r>
              <a:rPr lang="es-AR" sz="2400" b="1" dirty="0">
                <a:latin typeface="Franklin Gothic Book" panose="020B0503020102020204" pitchFamily="34" charset="0"/>
              </a:rPr>
              <a:t>200</a:t>
            </a:r>
          </a:p>
        </p:txBody>
      </p:sp>
      <p:sp>
        <p:nvSpPr>
          <p:cNvPr id="16" name="CuadroTexto 15"/>
          <p:cNvSpPr txBox="1"/>
          <p:nvPr/>
        </p:nvSpPr>
        <p:spPr>
          <a:xfrm>
            <a:off x="5364088" y="3356992"/>
            <a:ext cx="2304256" cy="461665"/>
          </a:xfrm>
          <a:prstGeom prst="rect">
            <a:avLst/>
          </a:prstGeom>
          <a:noFill/>
        </p:spPr>
        <p:txBody>
          <a:bodyPr wrap="square" rtlCol="0">
            <a:spAutoFit/>
          </a:bodyPr>
          <a:lstStyle/>
          <a:p>
            <a:r>
              <a:rPr lang="es-AR" sz="2400" dirty="0">
                <a:latin typeface="Franklin Gothic Book" panose="020B0503020102020204" pitchFamily="34" charset="0"/>
              </a:rPr>
              <a:t>Representa </a:t>
            </a:r>
            <a:r>
              <a:rPr lang="es-AR" sz="2400" b="1" dirty="0">
                <a:latin typeface="Franklin Gothic Book" panose="020B0503020102020204" pitchFamily="34" charset="0"/>
              </a:rPr>
              <a:t>2</a:t>
            </a:r>
          </a:p>
        </p:txBody>
      </p:sp>
      <p:sp>
        <p:nvSpPr>
          <p:cNvPr id="17" name="CuadroTexto 16"/>
          <p:cNvSpPr txBox="1"/>
          <p:nvPr/>
        </p:nvSpPr>
        <p:spPr>
          <a:xfrm>
            <a:off x="899592" y="4830251"/>
            <a:ext cx="7848872" cy="830997"/>
          </a:xfrm>
          <a:prstGeom prst="rect">
            <a:avLst/>
          </a:prstGeom>
          <a:noFill/>
        </p:spPr>
        <p:txBody>
          <a:bodyPr wrap="square" rtlCol="0">
            <a:spAutoFit/>
          </a:bodyPr>
          <a:lstStyle/>
          <a:p>
            <a:r>
              <a:rPr lang="es-AR" sz="2400" dirty="0">
                <a:latin typeface="Franklin Gothic Book" panose="020B0503020102020204" pitchFamily="34" charset="0"/>
              </a:rPr>
              <a:t>Ese </a:t>
            </a:r>
            <a:r>
              <a:rPr lang="es-AR" sz="2400" b="1" dirty="0">
                <a:latin typeface="Franklin Gothic Book" panose="020B0503020102020204" pitchFamily="34" charset="0"/>
              </a:rPr>
              <a:t>peso relativo</a:t>
            </a:r>
            <a:r>
              <a:rPr lang="es-AR" sz="2400" dirty="0">
                <a:latin typeface="Franklin Gothic Book" panose="020B0503020102020204" pitchFamily="34" charset="0"/>
              </a:rPr>
              <a:t>, se puede visualizar escribiendo al número en potencias de </a:t>
            </a:r>
            <a:r>
              <a:rPr lang="es-AR" sz="2400" b="1" dirty="0">
                <a:latin typeface="Franklin Gothic Book" panose="020B0503020102020204" pitchFamily="34" charset="0"/>
              </a:rPr>
              <a:t>10</a:t>
            </a:r>
            <a:r>
              <a:rPr lang="es-AR" sz="2400" dirty="0">
                <a:latin typeface="Franklin Gothic Book" panose="020B0503020102020204" pitchFamily="34" charset="0"/>
              </a:rPr>
              <a:t>:</a:t>
            </a:r>
          </a:p>
        </p:txBody>
      </p:sp>
      <p:sp>
        <p:nvSpPr>
          <p:cNvPr id="18" name="CuadroTexto 17"/>
          <p:cNvSpPr txBox="1"/>
          <p:nvPr/>
        </p:nvSpPr>
        <p:spPr>
          <a:xfrm>
            <a:off x="1583668" y="5741585"/>
            <a:ext cx="5868652" cy="461665"/>
          </a:xfrm>
          <a:prstGeom prst="rect">
            <a:avLst/>
          </a:prstGeom>
          <a:solidFill>
            <a:schemeClr val="accent3">
              <a:lumMod val="50000"/>
            </a:schemeClr>
          </a:solidFill>
          <a:scene3d>
            <a:camera prst="orthographicFront"/>
            <a:lightRig rig="threePt" dir="t"/>
          </a:scene3d>
          <a:sp3d>
            <a:bevelT w="165100" prst="coolSlant"/>
          </a:sp3d>
        </p:spPr>
        <p:txBody>
          <a:bodyPr wrap="square" rtlCol="0">
            <a:spAutoFit/>
          </a:bodyPr>
          <a:lstStyle/>
          <a:p>
            <a:r>
              <a:rPr lang="es-AR" sz="2400" b="1" dirty="0">
                <a:solidFill>
                  <a:schemeClr val="bg1"/>
                </a:solidFill>
                <a:latin typeface="Franklin Gothic Book" panose="020B0503020102020204" pitchFamily="34" charset="0"/>
              </a:rPr>
              <a:t>6258 </a:t>
            </a:r>
            <a:r>
              <a:rPr lang="en-US" sz="2400" b="1" dirty="0">
                <a:solidFill>
                  <a:schemeClr val="bg1"/>
                </a:solidFill>
                <a:latin typeface="Franklin Gothic Book" panose="020B0503020102020204" pitchFamily="34" charset="0"/>
              </a:rPr>
              <a:t>= 8 x </a:t>
            </a:r>
            <a:r>
              <a:rPr lang="en-US" sz="2400" b="1" dirty="0">
                <a:solidFill>
                  <a:srgbClr val="FFD44B"/>
                </a:solidFill>
                <a:latin typeface="Franklin Gothic Book" panose="020B0503020102020204" pitchFamily="34" charset="0"/>
              </a:rPr>
              <a:t>10</a:t>
            </a:r>
            <a:r>
              <a:rPr lang="en-US" sz="2400" b="1" baseline="30000" dirty="0">
                <a:solidFill>
                  <a:srgbClr val="FFD44B"/>
                </a:solidFill>
                <a:latin typeface="Franklin Gothic Book" panose="020B0503020102020204" pitchFamily="34" charset="0"/>
              </a:rPr>
              <a:t>0</a:t>
            </a:r>
            <a:r>
              <a:rPr lang="en-US" sz="2400" b="1" dirty="0">
                <a:solidFill>
                  <a:srgbClr val="FFD44B"/>
                </a:solidFill>
                <a:latin typeface="Franklin Gothic Book" panose="020B0503020102020204" pitchFamily="34" charset="0"/>
              </a:rPr>
              <a:t> </a:t>
            </a:r>
            <a:r>
              <a:rPr lang="en-US" sz="2400" b="1" dirty="0">
                <a:solidFill>
                  <a:schemeClr val="bg1"/>
                </a:solidFill>
                <a:latin typeface="Franklin Gothic Book" panose="020B0503020102020204" pitchFamily="34" charset="0"/>
              </a:rPr>
              <a:t>+ 5 x </a:t>
            </a:r>
            <a:r>
              <a:rPr lang="en-US" sz="2400" b="1" dirty="0">
                <a:solidFill>
                  <a:srgbClr val="FFD44B"/>
                </a:solidFill>
                <a:latin typeface="Franklin Gothic Book" panose="020B0503020102020204" pitchFamily="34" charset="0"/>
              </a:rPr>
              <a:t>10</a:t>
            </a:r>
            <a:r>
              <a:rPr lang="en-US" sz="2400" b="1" baseline="30000" dirty="0">
                <a:solidFill>
                  <a:srgbClr val="FFD44B"/>
                </a:solidFill>
                <a:latin typeface="Franklin Gothic Book" panose="020B0503020102020204" pitchFamily="34" charset="0"/>
              </a:rPr>
              <a:t>1 </a:t>
            </a:r>
            <a:r>
              <a:rPr lang="en-US" sz="2400" b="1" dirty="0">
                <a:solidFill>
                  <a:schemeClr val="bg1"/>
                </a:solidFill>
                <a:latin typeface="Franklin Gothic Book" panose="020B0503020102020204" pitchFamily="34" charset="0"/>
              </a:rPr>
              <a:t>+ 2 x </a:t>
            </a:r>
            <a:r>
              <a:rPr lang="en-US" sz="2400" b="1" dirty="0">
                <a:solidFill>
                  <a:srgbClr val="FFD44B"/>
                </a:solidFill>
                <a:latin typeface="Franklin Gothic Book" panose="020B0503020102020204" pitchFamily="34" charset="0"/>
              </a:rPr>
              <a:t>10</a:t>
            </a:r>
            <a:r>
              <a:rPr lang="en-US" sz="2400" b="1" baseline="30000" dirty="0">
                <a:solidFill>
                  <a:srgbClr val="FFD44B"/>
                </a:solidFill>
                <a:latin typeface="Franklin Gothic Book" panose="020B0503020102020204" pitchFamily="34" charset="0"/>
              </a:rPr>
              <a:t>2</a:t>
            </a:r>
            <a:r>
              <a:rPr lang="en-US" sz="2400" b="1" dirty="0">
                <a:solidFill>
                  <a:schemeClr val="bg1"/>
                </a:solidFill>
                <a:latin typeface="Franklin Gothic Book" panose="020B0503020102020204" pitchFamily="34" charset="0"/>
              </a:rPr>
              <a:t>+ 6 x </a:t>
            </a:r>
            <a:r>
              <a:rPr lang="en-US" sz="2400" b="1" dirty="0">
                <a:solidFill>
                  <a:srgbClr val="FFD44B"/>
                </a:solidFill>
                <a:latin typeface="Franklin Gothic Book" panose="020B0503020102020204" pitchFamily="34" charset="0"/>
              </a:rPr>
              <a:t>10</a:t>
            </a:r>
            <a:r>
              <a:rPr lang="en-US" sz="2400" b="1" baseline="30000" dirty="0">
                <a:solidFill>
                  <a:srgbClr val="FFD44B"/>
                </a:solidFill>
                <a:latin typeface="Franklin Gothic Book" panose="020B0503020102020204" pitchFamily="34" charset="0"/>
              </a:rPr>
              <a:t>3</a:t>
            </a:r>
            <a:endParaRPr lang="es-AR" sz="2400" b="1" dirty="0">
              <a:solidFill>
                <a:schemeClr val="bg1"/>
              </a:solidFill>
              <a:latin typeface="Franklin Gothic Book" panose="020B0503020102020204" pitchFamily="34" charset="0"/>
            </a:endParaRPr>
          </a:p>
        </p:txBody>
      </p:sp>
      <p:sp>
        <p:nvSpPr>
          <p:cNvPr id="19" name="CuadroTexto 18"/>
          <p:cNvSpPr txBox="1"/>
          <p:nvPr/>
        </p:nvSpPr>
        <p:spPr>
          <a:xfrm>
            <a:off x="665820" y="6227271"/>
            <a:ext cx="9396536" cy="461665"/>
          </a:xfrm>
          <a:prstGeom prst="rect">
            <a:avLst/>
          </a:prstGeom>
          <a:noFill/>
        </p:spPr>
        <p:txBody>
          <a:bodyPr wrap="square" rtlCol="0">
            <a:spAutoFit/>
          </a:bodyPr>
          <a:lstStyle/>
          <a:p>
            <a:r>
              <a:rPr lang="es-AR" sz="2400" dirty="0">
                <a:latin typeface="Franklin Gothic Book" panose="020B0503020102020204" pitchFamily="34" charset="0"/>
              </a:rPr>
              <a:t>Se ve que el </a:t>
            </a:r>
            <a:r>
              <a:rPr lang="es-AR" sz="2400" b="1" dirty="0">
                <a:solidFill>
                  <a:schemeClr val="bg1"/>
                </a:solidFill>
                <a:latin typeface="Franklin Gothic Book" panose="020B0503020102020204" pitchFamily="34" charset="0"/>
              </a:rPr>
              <a:t>2</a:t>
            </a:r>
            <a:r>
              <a:rPr lang="es-AR" sz="2400" dirty="0">
                <a:latin typeface="Franklin Gothic Book" panose="020B0503020102020204" pitchFamily="34" charset="0"/>
              </a:rPr>
              <a:t> está afectado por una potencia </a:t>
            </a:r>
            <a:r>
              <a:rPr lang="es-AR" sz="2400" b="1" dirty="0">
                <a:solidFill>
                  <a:srgbClr val="D2A000"/>
                </a:solidFill>
                <a:latin typeface="Franklin Gothic Book" panose="020B0503020102020204" pitchFamily="34" charset="0"/>
              </a:rPr>
              <a:t>2</a:t>
            </a:r>
            <a:r>
              <a:rPr lang="es-AR" sz="2400" dirty="0">
                <a:latin typeface="Franklin Gothic Book" panose="020B0503020102020204" pitchFamily="34" charset="0"/>
              </a:rPr>
              <a:t> del número </a:t>
            </a:r>
            <a:r>
              <a:rPr lang="es-AR" sz="2400" b="1" dirty="0">
                <a:latin typeface="Franklin Gothic Book" panose="020B0503020102020204" pitchFamily="34" charset="0"/>
              </a:rPr>
              <a:t>10</a:t>
            </a:r>
            <a:r>
              <a:rPr lang="es-AR" sz="2400" dirty="0">
                <a:latin typeface="Franklin Gothic Book" panose="020B0503020102020204" pitchFamily="34" charset="0"/>
              </a:rPr>
              <a:t>:</a:t>
            </a:r>
          </a:p>
        </p:txBody>
      </p:sp>
    </p:spTree>
    <p:extLst>
      <p:ext uri="{BB962C8B-B14F-4D97-AF65-F5344CB8AC3E}">
        <p14:creationId xmlns:p14="http://schemas.microsoft.com/office/powerpoint/2010/main" val="181969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9" grpId="0" animBg="1"/>
      <p:bldP spid="15" grpId="0"/>
      <p:bldP spid="16" grpId="0"/>
      <p:bldP spid="17" grpId="0"/>
      <p:bldP spid="18" grpId="0" animBg="1"/>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0000"/>
            <a:duotone>
              <a:schemeClr val="accent3">
                <a:shade val="45000"/>
                <a:satMod val="135000"/>
              </a:schemeClr>
              <a:prstClr val="white"/>
            </a:duotone>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467544" y="913457"/>
            <a:ext cx="8280920" cy="769441"/>
          </a:xfrm>
          <a:prstGeom prst="rect">
            <a:avLst/>
          </a:prstGeom>
          <a:noFill/>
        </p:spPr>
        <p:txBody>
          <a:bodyPr wrap="square" rtlCol="0">
            <a:spAutoFit/>
          </a:bodyPr>
          <a:lstStyle/>
          <a:p>
            <a:pPr marL="285750" indent="-285750">
              <a:buFont typeface="Arial" panose="020B0604020202020204" pitchFamily="34" charset="0"/>
              <a:buChar char="•"/>
            </a:pPr>
            <a:r>
              <a:rPr lang="es-AR" sz="2400" b="1" i="1" dirty="0">
                <a:latin typeface="Franklin Gothic Book" panose="020B0503020102020204" pitchFamily="34" charset="0"/>
              </a:rPr>
              <a:t>Notación Posicional en la Representación de Números</a:t>
            </a:r>
          </a:p>
          <a:p>
            <a:endParaRPr lang="es-AR" sz="2000" dirty="0">
              <a:latin typeface="Franklin Gothic Book" panose="020B0503020102020204" pitchFamily="34" charset="0"/>
            </a:endParaRPr>
          </a:p>
        </p:txBody>
      </p:sp>
      <p:sp>
        <p:nvSpPr>
          <p:cNvPr id="4" name="CuadroTexto 3"/>
          <p:cNvSpPr txBox="1"/>
          <p:nvPr/>
        </p:nvSpPr>
        <p:spPr>
          <a:xfrm>
            <a:off x="2879812" y="184092"/>
            <a:ext cx="3456384" cy="523220"/>
          </a:xfrm>
          <a:prstGeom prst="rect">
            <a:avLst/>
          </a:prstGeom>
          <a:noFill/>
        </p:spPr>
        <p:txBody>
          <a:bodyPr wrap="square" rtlCol="0">
            <a:spAutoFit/>
          </a:bodyPr>
          <a:lstStyle/>
          <a:p>
            <a:r>
              <a:rPr lang="es-AR" sz="2800" b="1" dirty="0">
                <a:latin typeface="Franklin Gothic Book" panose="020B0503020102020204" pitchFamily="34" charset="0"/>
              </a:rPr>
              <a:t>ARITMÉTICA FINITA</a:t>
            </a:r>
          </a:p>
        </p:txBody>
      </p:sp>
      <p:sp>
        <p:nvSpPr>
          <p:cNvPr id="18" name="CuadroTexto 17"/>
          <p:cNvSpPr txBox="1"/>
          <p:nvPr/>
        </p:nvSpPr>
        <p:spPr>
          <a:xfrm>
            <a:off x="1205626" y="1653662"/>
            <a:ext cx="5958662" cy="461665"/>
          </a:xfrm>
          <a:prstGeom prst="rect">
            <a:avLst/>
          </a:prstGeom>
          <a:solidFill>
            <a:schemeClr val="accent3">
              <a:lumMod val="50000"/>
            </a:schemeClr>
          </a:solidFill>
          <a:scene3d>
            <a:camera prst="orthographicFront"/>
            <a:lightRig rig="threePt" dir="t"/>
          </a:scene3d>
          <a:sp3d>
            <a:bevelT w="165100" prst="coolSlant"/>
          </a:sp3d>
        </p:spPr>
        <p:txBody>
          <a:bodyPr wrap="square" rtlCol="0">
            <a:spAutoFit/>
          </a:bodyPr>
          <a:lstStyle/>
          <a:p>
            <a:r>
              <a:rPr lang="es-AR" sz="2400" b="1" dirty="0">
                <a:solidFill>
                  <a:schemeClr val="bg1"/>
                </a:solidFill>
                <a:latin typeface="Franklin Gothic Book" panose="020B0503020102020204" pitchFamily="34" charset="0"/>
              </a:rPr>
              <a:t>6258 </a:t>
            </a:r>
            <a:r>
              <a:rPr lang="en-US" sz="2400" b="1" dirty="0">
                <a:solidFill>
                  <a:schemeClr val="bg1"/>
                </a:solidFill>
                <a:latin typeface="Franklin Gothic Book" panose="020B0503020102020204" pitchFamily="34" charset="0"/>
              </a:rPr>
              <a:t>= 8 x </a:t>
            </a:r>
            <a:r>
              <a:rPr lang="en-US" sz="2400" b="1" dirty="0">
                <a:solidFill>
                  <a:srgbClr val="FFD44B"/>
                </a:solidFill>
                <a:latin typeface="Franklin Gothic Book" panose="020B0503020102020204" pitchFamily="34" charset="0"/>
              </a:rPr>
              <a:t>10</a:t>
            </a:r>
            <a:r>
              <a:rPr lang="en-US" sz="2400" b="1" baseline="30000" dirty="0">
                <a:solidFill>
                  <a:srgbClr val="FFD44B"/>
                </a:solidFill>
                <a:latin typeface="Franklin Gothic Book" panose="020B0503020102020204" pitchFamily="34" charset="0"/>
              </a:rPr>
              <a:t>0</a:t>
            </a:r>
            <a:r>
              <a:rPr lang="en-US" sz="2400" b="1" dirty="0">
                <a:solidFill>
                  <a:srgbClr val="FFD44B"/>
                </a:solidFill>
                <a:latin typeface="Franklin Gothic Book" panose="020B0503020102020204" pitchFamily="34" charset="0"/>
              </a:rPr>
              <a:t> </a:t>
            </a:r>
            <a:r>
              <a:rPr lang="en-US" sz="2400" b="1" dirty="0">
                <a:solidFill>
                  <a:schemeClr val="bg1"/>
                </a:solidFill>
                <a:latin typeface="Franklin Gothic Book" panose="020B0503020102020204" pitchFamily="34" charset="0"/>
              </a:rPr>
              <a:t>+ 5 x </a:t>
            </a:r>
            <a:r>
              <a:rPr lang="en-US" sz="2400" b="1" dirty="0">
                <a:solidFill>
                  <a:srgbClr val="FFD44B"/>
                </a:solidFill>
                <a:latin typeface="Franklin Gothic Book" panose="020B0503020102020204" pitchFamily="34" charset="0"/>
              </a:rPr>
              <a:t>10</a:t>
            </a:r>
            <a:r>
              <a:rPr lang="en-US" sz="2400" b="1" baseline="30000" dirty="0">
                <a:solidFill>
                  <a:srgbClr val="FFD44B"/>
                </a:solidFill>
                <a:latin typeface="Franklin Gothic Book" panose="020B0503020102020204" pitchFamily="34" charset="0"/>
              </a:rPr>
              <a:t>1 </a:t>
            </a:r>
            <a:r>
              <a:rPr lang="en-US" sz="2400" b="1" dirty="0">
                <a:solidFill>
                  <a:schemeClr val="bg1"/>
                </a:solidFill>
                <a:latin typeface="Franklin Gothic Book" panose="020B0503020102020204" pitchFamily="34" charset="0"/>
              </a:rPr>
              <a:t>+ 2 x </a:t>
            </a:r>
            <a:r>
              <a:rPr lang="en-US" sz="2400" b="1" dirty="0">
                <a:solidFill>
                  <a:srgbClr val="FFD44B"/>
                </a:solidFill>
                <a:latin typeface="Franklin Gothic Book" panose="020B0503020102020204" pitchFamily="34" charset="0"/>
              </a:rPr>
              <a:t>10</a:t>
            </a:r>
            <a:r>
              <a:rPr lang="en-US" sz="2400" b="1" baseline="30000" dirty="0">
                <a:solidFill>
                  <a:srgbClr val="FFD44B"/>
                </a:solidFill>
                <a:latin typeface="Franklin Gothic Book" panose="020B0503020102020204" pitchFamily="34" charset="0"/>
              </a:rPr>
              <a:t>2</a:t>
            </a:r>
            <a:r>
              <a:rPr lang="en-US" sz="2400" b="1" dirty="0">
                <a:solidFill>
                  <a:schemeClr val="bg1"/>
                </a:solidFill>
                <a:latin typeface="Franklin Gothic Book" panose="020B0503020102020204" pitchFamily="34" charset="0"/>
              </a:rPr>
              <a:t>+ 6 x </a:t>
            </a:r>
            <a:r>
              <a:rPr lang="en-US" sz="2400" b="1" dirty="0">
                <a:solidFill>
                  <a:srgbClr val="FFD44B"/>
                </a:solidFill>
                <a:latin typeface="Franklin Gothic Book" panose="020B0503020102020204" pitchFamily="34" charset="0"/>
              </a:rPr>
              <a:t>10</a:t>
            </a:r>
            <a:r>
              <a:rPr lang="en-US" sz="2400" b="1" baseline="30000" dirty="0">
                <a:solidFill>
                  <a:srgbClr val="FFD44B"/>
                </a:solidFill>
                <a:latin typeface="Franklin Gothic Book" panose="020B0503020102020204" pitchFamily="34" charset="0"/>
              </a:rPr>
              <a:t>3</a:t>
            </a:r>
            <a:endParaRPr lang="es-AR" sz="2400" b="1" dirty="0">
              <a:solidFill>
                <a:schemeClr val="bg1"/>
              </a:solidFill>
              <a:latin typeface="Franklin Gothic Book" panose="020B0503020102020204" pitchFamily="34" charset="0"/>
            </a:endParaRPr>
          </a:p>
        </p:txBody>
      </p:sp>
      <p:sp>
        <p:nvSpPr>
          <p:cNvPr id="19" name="CuadroTexto 18"/>
          <p:cNvSpPr txBox="1"/>
          <p:nvPr/>
        </p:nvSpPr>
        <p:spPr>
          <a:xfrm>
            <a:off x="467544" y="2423103"/>
            <a:ext cx="7848872" cy="1200329"/>
          </a:xfrm>
          <a:prstGeom prst="rect">
            <a:avLst/>
          </a:prstGeom>
          <a:noFill/>
        </p:spPr>
        <p:txBody>
          <a:bodyPr wrap="square" rtlCol="0">
            <a:spAutoFit/>
          </a:bodyPr>
          <a:lstStyle/>
          <a:p>
            <a:r>
              <a:rPr lang="es-AR" sz="2400" dirty="0">
                <a:latin typeface="Franklin Gothic Book" panose="020B0503020102020204" pitchFamily="34" charset="0"/>
              </a:rPr>
              <a:t>Se dice que el número 6258 está “expresado en base 10” y se indica (6258)</a:t>
            </a:r>
            <a:r>
              <a:rPr lang="es-AR" sz="2400" b="1" baseline="-25000" dirty="0">
                <a:latin typeface="Franklin Gothic Book" panose="020B0503020102020204" pitchFamily="34" charset="0"/>
              </a:rPr>
              <a:t>10</a:t>
            </a:r>
            <a:r>
              <a:rPr lang="es-AR" sz="2400" dirty="0">
                <a:latin typeface="Franklin Gothic Book" panose="020B0503020102020204" pitchFamily="34" charset="0"/>
              </a:rPr>
              <a:t>   . El valor de cada potencia permite mostrar el peso relativo del número.</a:t>
            </a:r>
          </a:p>
        </p:txBody>
      </p:sp>
      <p:sp>
        <p:nvSpPr>
          <p:cNvPr id="20" name="CuadroTexto 19"/>
          <p:cNvSpPr txBox="1"/>
          <p:nvPr/>
        </p:nvSpPr>
        <p:spPr>
          <a:xfrm>
            <a:off x="467544" y="3740839"/>
            <a:ext cx="7848872" cy="1200329"/>
          </a:xfrm>
          <a:prstGeom prst="rect">
            <a:avLst/>
          </a:prstGeom>
          <a:noFill/>
        </p:spPr>
        <p:txBody>
          <a:bodyPr wrap="square" rtlCol="0">
            <a:spAutoFit/>
          </a:bodyPr>
          <a:lstStyle/>
          <a:p>
            <a:r>
              <a:rPr lang="es-AR" sz="2400" dirty="0">
                <a:latin typeface="Franklin Gothic Book" panose="020B0503020102020204" pitchFamily="34" charset="0"/>
              </a:rPr>
              <a:t>Esta representación de números fue realizada utilizando el SISTEMA NUMÉRICO de uso más frecuente, que es el “</a:t>
            </a:r>
            <a:r>
              <a:rPr lang="es-AR" sz="2400" b="1" dirty="0">
                <a:latin typeface="Franklin Gothic Book" panose="020B0503020102020204" pitchFamily="34" charset="0"/>
              </a:rPr>
              <a:t>Sistema Decimal</a:t>
            </a:r>
            <a:r>
              <a:rPr lang="es-AR" sz="2400" dirty="0">
                <a:latin typeface="Franklin Gothic Book" panose="020B0503020102020204" pitchFamily="34" charset="0"/>
              </a:rPr>
              <a:t>” . La “base” del sistema decimal es el 10</a:t>
            </a:r>
          </a:p>
        </p:txBody>
      </p:sp>
      <p:sp>
        <p:nvSpPr>
          <p:cNvPr id="21" name="CuadroTexto 20"/>
          <p:cNvSpPr txBox="1"/>
          <p:nvPr/>
        </p:nvSpPr>
        <p:spPr>
          <a:xfrm>
            <a:off x="179512" y="4964975"/>
            <a:ext cx="8856984" cy="1938992"/>
          </a:xfrm>
          <a:prstGeom prst="rect">
            <a:avLst/>
          </a:prstGeom>
          <a:noFill/>
        </p:spPr>
        <p:txBody>
          <a:bodyPr wrap="square" rtlCol="0">
            <a:spAutoFit/>
          </a:bodyPr>
          <a:lstStyle/>
          <a:p>
            <a:r>
              <a:rPr lang="es-AR" sz="2400" dirty="0">
                <a:latin typeface="Franklin Gothic Book" panose="020B0503020102020204" pitchFamily="34" charset="0"/>
              </a:rPr>
              <a:t>    El Sistema Decimal utiliza 10 dígitos:</a:t>
            </a:r>
          </a:p>
          <a:p>
            <a:endParaRPr lang="es-AR" sz="2400" dirty="0">
              <a:latin typeface="Franklin Gothic Book" panose="020B0503020102020204" pitchFamily="34" charset="0"/>
            </a:endParaRPr>
          </a:p>
          <a:p>
            <a:r>
              <a:rPr lang="es-AR" sz="2400" dirty="0">
                <a:latin typeface="Franklin Gothic Book" panose="020B0503020102020204" pitchFamily="34" charset="0"/>
              </a:rPr>
              <a:t> </a:t>
            </a:r>
            <a:r>
              <a:rPr lang="es-AR" sz="2400" b="1" dirty="0">
                <a:latin typeface="Franklin Gothic Book" panose="020B0503020102020204" pitchFamily="34" charset="0"/>
              </a:rPr>
              <a:t>0	1	2	3	4	5	6	7	8	9</a:t>
            </a:r>
          </a:p>
          <a:p>
            <a:endParaRPr lang="es-AR" sz="2400" dirty="0">
              <a:latin typeface="Franklin Gothic Book" panose="020B0503020102020204" pitchFamily="34" charset="0"/>
            </a:endParaRPr>
          </a:p>
          <a:p>
            <a:r>
              <a:rPr lang="es-AR" sz="2400" dirty="0">
                <a:latin typeface="Franklin Gothic Book" panose="020B0503020102020204" pitchFamily="34" charset="0"/>
              </a:rPr>
              <a:t>     para representar todos los números</a:t>
            </a:r>
          </a:p>
        </p:txBody>
      </p:sp>
    </p:spTree>
    <p:extLst>
      <p:ext uri="{BB962C8B-B14F-4D97-AF65-F5344CB8AC3E}">
        <p14:creationId xmlns:p14="http://schemas.microsoft.com/office/powerpoint/2010/main" val="130723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0000"/>
            <a:duotone>
              <a:schemeClr val="accent3">
                <a:shade val="45000"/>
                <a:satMod val="135000"/>
              </a:schemeClr>
              <a:prstClr val="white"/>
            </a:duotone>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467544" y="913457"/>
            <a:ext cx="8280920" cy="769441"/>
          </a:xfrm>
          <a:prstGeom prst="rect">
            <a:avLst/>
          </a:prstGeom>
          <a:noFill/>
        </p:spPr>
        <p:txBody>
          <a:bodyPr wrap="square" rtlCol="0">
            <a:spAutoFit/>
          </a:bodyPr>
          <a:lstStyle/>
          <a:p>
            <a:pPr marL="285750" indent="-285750">
              <a:buFont typeface="Arial" panose="020B0604020202020204" pitchFamily="34" charset="0"/>
              <a:buChar char="•"/>
            </a:pPr>
            <a:r>
              <a:rPr lang="es-AR" sz="2400" b="1" i="1" dirty="0">
                <a:latin typeface="Franklin Gothic Book" panose="020B0503020102020204" pitchFamily="34" charset="0"/>
              </a:rPr>
              <a:t>Sistema Binario</a:t>
            </a:r>
          </a:p>
          <a:p>
            <a:endParaRPr lang="es-AR" sz="2000" dirty="0">
              <a:latin typeface="Franklin Gothic Book" panose="020B0503020102020204" pitchFamily="34" charset="0"/>
            </a:endParaRPr>
          </a:p>
        </p:txBody>
      </p:sp>
      <p:sp>
        <p:nvSpPr>
          <p:cNvPr id="4" name="CuadroTexto 3"/>
          <p:cNvSpPr txBox="1"/>
          <p:nvPr/>
        </p:nvSpPr>
        <p:spPr>
          <a:xfrm>
            <a:off x="2879812" y="184092"/>
            <a:ext cx="3456384" cy="523220"/>
          </a:xfrm>
          <a:prstGeom prst="rect">
            <a:avLst/>
          </a:prstGeom>
          <a:noFill/>
        </p:spPr>
        <p:txBody>
          <a:bodyPr wrap="square" rtlCol="0">
            <a:spAutoFit/>
          </a:bodyPr>
          <a:lstStyle/>
          <a:p>
            <a:r>
              <a:rPr lang="es-AR" sz="2800" b="1" dirty="0">
                <a:latin typeface="Franklin Gothic Book" panose="020B0503020102020204" pitchFamily="34" charset="0"/>
              </a:rPr>
              <a:t>ARITMÉTICA FINITA</a:t>
            </a:r>
          </a:p>
        </p:txBody>
      </p:sp>
      <p:sp>
        <p:nvSpPr>
          <p:cNvPr id="19" name="CuadroTexto 18"/>
          <p:cNvSpPr txBox="1"/>
          <p:nvPr/>
        </p:nvSpPr>
        <p:spPr>
          <a:xfrm>
            <a:off x="467544" y="2423103"/>
            <a:ext cx="7848872" cy="3416320"/>
          </a:xfrm>
          <a:prstGeom prst="rect">
            <a:avLst/>
          </a:prstGeom>
          <a:noFill/>
        </p:spPr>
        <p:txBody>
          <a:bodyPr wrap="square" rtlCol="0">
            <a:spAutoFit/>
          </a:bodyPr>
          <a:lstStyle/>
          <a:p>
            <a:r>
              <a:rPr lang="es-AR" sz="2400" dirty="0">
                <a:latin typeface="Franklin Gothic Book" panose="020B0503020102020204" pitchFamily="34" charset="0"/>
              </a:rPr>
              <a:t>La mayoría de las computadoras, sin embargo, no usan el sistema decimal para los almacenamientos  los cálculos, sino que usan el sistema BINARIO, que tiene base 2, y que utiliza sólo dos dígitos para representar a todos los números: </a:t>
            </a:r>
            <a:endParaRPr lang="es-AR" sz="2400" b="1" dirty="0">
              <a:latin typeface="Franklin Gothic Book" panose="020B0503020102020204" pitchFamily="34" charset="0"/>
            </a:endParaRPr>
          </a:p>
          <a:p>
            <a:r>
              <a:rPr lang="es-AR" sz="2400" b="1" dirty="0">
                <a:latin typeface="Franklin Gothic Book" panose="020B0503020102020204" pitchFamily="34" charset="0"/>
              </a:rPr>
              <a:t>		0		1</a:t>
            </a:r>
          </a:p>
          <a:p>
            <a:r>
              <a:rPr lang="es-AR" sz="2400" dirty="0">
                <a:latin typeface="Franklin Gothic Book" panose="020B0503020102020204" pitchFamily="34" charset="0"/>
              </a:rPr>
              <a:t>y la representación posicional para explicitar su peso relativo</a:t>
            </a:r>
          </a:p>
          <a:p>
            <a:r>
              <a:rPr lang="es-AR" sz="2400" dirty="0">
                <a:latin typeface="Franklin Gothic Book" panose="020B0503020102020204" pitchFamily="34" charset="0"/>
              </a:rPr>
              <a:t> </a:t>
            </a:r>
          </a:p>
        </p:txBody>
      </p:sp>
    </p:spTree>
    <p:extLst>
      <p:ext uri="{BB962C8B-B14F-4D97-AF65-F5344CB8AC3E}">
        <p14:creationId xmlns:p14="http://schemas.microsoft.com/office/powerpoint/2010/main" val="91768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0000"/>
            <a:duotone>
              <a:schemeClr val="accent3">
                <a:shade val="45000"/>
                <a:satMod val="135000"/>
              </a:schemeClr>
              <a:prstClr val="white"/>
            </a:duotone>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467544" y="727032"/>
            <a:ext cx="8280920" cy="769441"/>
          </a:xfrm>
          <a:prstGeom prst="rect">
            <a:avLst/>
          </a:prstGeom>
          <a:noFill/>
        </p:spPr>
        <p:txBody>
          <a:bodyPr wrap="square" rtlCol="0">
            <a:spAutoFit/>
          </a:bodyPr>
          <a:lstStyle/>
          <a:p>
            <a:pPr marL="285750" indent="-285750">
              <a:buFont typeface="Arial" panose="020B0604020202020204" pitchFamily="34" charset="0"/>
              <a:buChar char="•"/>
            </a:pPr>
            <a:r>
              <a:rPr lang="es-AR" sz="2400" b="1" i="1" dirty="0">
                <a:latin typeface="Franklin Gothic Book" panose="020B0503020102020204" pitchFamily="34" charset="0"/>
              </a:rPr>
              <a:t>Sistema Binario</a:t>
            </a:r>
          </a:p>
          <a:p>
            <a:endParaRPr lang="es-AR" sz="2000" dirty="0">
              <a:latin typeface="Franklin Gothic Book" panose="020B0503020102020204" pitchFamily="34" charset="0"/>
            </a:endParaRPr>
          </a:p>
        </p:txBody>
      </p:sp>
      <p:sp>
        <p:nvSpPr>
          <p:cNvPr id="4" name="CuadroTexto 3"/>
          <p:cNvSpPr txBox="1"/>
          <p:nvPr/>
        </p:nvSpPr>
        <p:spPr>
          <a:xfrm>
            <a:off x="2879812" y="184092"/>
            <a:ext cx="3456384" cy="523220"/>
          </a:xfrm>
          <a:prstGeom prst="rect">
            <a:avLst/>
          </a:prstGeom>
          <a:noFill/>
        </p:spPr>
        <p:txBody>
          <a:bodyPr wrap="square" rtlCol="0">
            <a:spAutoFit/>
          </a:bodyPr>
          <a:lstStyle/>
          <a:p>
            <a:r>
              <a:rPr lang="es-AR" sz="2800" b="1" dirty="0">
                <a:latin typeface="Franklin Gothic Book" panose="020B0503020102020204" pitchFamily="34" charset="0"/>
              </a:rPr>
              <a:t>ARITMÉTICA FINITA</a:t>
            </a:r>
          </a:p>
        </p:txBody>
      </p:sp>
      <p:sp>
        <p:nvSpPr>
          <p:cNvPr id="19" name="CuadroTexto 18"/>
          <p:cNvSpPr txBox="1"/>
          <p:nvPr/>
        </p:nvSpPr>
        <p:spPr>
          <a:xfrm>
            <a:off x="683568" y="1241465"/>
            <a:ext cx="7848872" cy="5632311"/>
          </a:xfrm>
          <a:prstGeom prst="rect">
            <a:avLst/>
          </a:prstGeom>
          <a:noFill/>
        </p:spPr>
        <p:txBody>
          <a:bodyPr wrap="square" rtlCol="0">
            <a:spAutoFit/>
          </a:bodyPr>
          <a:lstStyle/>
          <a:p>
            <a:pPr algn="just"/>
            <a:r>
              <a:rPr lang="es-AR" sz="2400" dirty="0">
                <a:latin typeface="Franklin Gothic Book" panose="020B0503020102020204" pitchFamily="34" charset="0"/>
              </a:rPr>
              <a:t>Una de las grandes ventajas de la notación posicional es que se pueden dar reglas simples y generales para las operaciones aritméticas. Cuanto más pequeña es la base, más simples se vuelven las reglas. </a:t>
            </a:r>
          </a:p>
          <a:p>
            <a:pPr algn="just"/>
            <a:r>
              <a:rPr lang="es-AR" sz="2400" dirty="0">
                <a:latin typeface="Franklin Gothic Book" panose="020B0503020102020204" pitchFamily="34" charset="0"/>
              </a:rPr>
              <a:t>Esta es una de las razones por las que la mayoría de las computadoras opera en base 2 (sistema binario). La adición y la multiplicación tienen la forma:</a:t>
            </a:r>
          </a:p>
          <a:p>
            <a:endParaRPr lang="es-AR" sz="2400" dirty="0"/>
          </a:p>
          <a:p>
            <a:r>
              <a:rPr lang="es-AR" sz="2400" dirty="0"/>
              <a:t>			0 + 0 = 0</a:t>
            </a:r>
          </a:p>
          <a:p>
            <a:r>
              <a:rPr lang="es-AR" sz="2400" dirty="0"/>
              <a:t>			0 + 1 = 1 + 0 = 1</a:t>
            </a:r>
          </a:p>
          <a:p>
            <a:r>
              <a:rPr lang="es-AR" sz="2400" dirty="0"/>
              <a:t>			1 + 1 = 10</a:t>
            </a:r>
          </a:p>
          <a:p>
            <a:r>
              <a:rPr lang="es-AR" sz="2400" dirty="0"/>
              <a:t> </a:t>
            </a:r>
          </a:p>
          <a:p>
            <a:r>
              <a:rPr lang="es-AR" sz="2400" dirty="0"/>
              <a:t>			0 x 0 = 0</a:t>
            </a:r>
          </a:p>
          <a:p>
            <a:r>
              <a:rPr lang="es-AR" sz="2400" dirty="0"/>
              <a:t>			0 x 1 = 1 x 0 = 0</a:t>
            </a:r>
          </a:p>
          <a:p>
            <a:r>
              <a:rPr lang="es-AR" sz="2400" dirty="0"/>
              <a:t>			1 x 1 = 1 </a:t>
            </a:r>
          </a:p>
        </p:txBody>
      </p:sp>
    </p:spTree>
    <p:extLst>
      <p:ext uri="{BB962C8B-B14F-4D97-AF65-F5344CB8AC3E}">
        <p14:creationId xmlns:p14="http://schemas.microsoft.com/office/powerpoint/2010/main" val="188390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7000"/>
            <a:duotone>
              <a:schemeClr val="accent3">
                <a:shade val="45000"/>
                <a:satMod val="135000"/>
              </a:schemeClr>
              <a:prstClr val="white"/>
            </a:duotone>
            <a:lum/>
            <a:extLst>
              <a:ext uri="{BEBA8EAE-BF5A-486C-A8C5-ECC9F3942E4B}">
                <a14:imgProps xmlns:a14="http://schemas.microsoft.com/office/drawing/2010/main">
                  <a14:imgLayer r:embed="rId3">
                    <a14:imgEffect>
                      <a14:colorTemperature colorTemp="9797"/>
                    </a14:imgEffect>
                    <a14:imgEffect>
                      <a14:saturation sat="190000"/>
                    </a14:imgEffect>
                  </a14:imgLayer>
                </a14:imgProps>
              </a:ext>
            </a:extLst>
          </a:blip>
          <a:srcRect/>
          <a:stretch>
            <a:fillRect l="-1000" r="-1000"/>
          </a:stretch>
        </a:blipFill>
        <a:effectLst/>
      </p:bgPr>
    </p:bg>
    <p:spTree>
      <p:nvGrpSpPr>
        <p:cNvPr id="1" name=""/>
        <p:cNvGrpSpPr/>
        <p:nvPr/>
      </p:nvGrpSpPr>
      <p:grpSpPr>
        <a:xfrm>
          <a:off x="0" y="0"/>
          <a:ext cx="0" cy="0"/>
          <a:chOff x="0" y="0"/>
          <a:chExt cx="0" cy="0"/>
        </a:xfrm>
      </p:grpSpPr>
      <p:sp>
        <p:nvSpPr>
          <p:cNvPr id="2" name="Rectángulo 1"/>
          <p:cNvSpPr/>
          <p:nvPr/>
        </p:nvSpPr>
        <p:spPr>
          <a:xfrm>
            <a:off x="467544" y="764704"/>
            <a:ext cx="7920880" cy="4326826"/>
          </a:xfrm>
          <a:prstGeom prst="rect">
            <a:avLst/>
          </a:prstGeom>
        </p:spPr>
        <p:txBody>
          <a:bodyPr wrap="square">
            <a:spAutoFit/>
          </a:bodyPr>
          <a:lstStyle/>
          <a:p>
            <a:pPr algn="just">
              <a:spcBef>
                <a:spcPts val="1200"/>
              </a:spcBef>
              <a:spcAft>
                <a:spcPts val="600"/>
              </a:spcAft>
            </a:pPr>
            <a:r>
              <a:rPr lang="es-AR" sz="2400" b="1" cap="all" spc="75" dirty="0">
                <a:solidFill>
                  <a:srgbClr val="000000"/>
                </a:solidFill>
                <a:latin typeface="Franklin Gothic Book" panose="020B0503020102020204" pitchFamily="34" charset="0"/>
              </a:rPr>
              <a:t>CONVERSIÓN Del Sistema Decimal al Sistema Binario</a:t>
            </a:r>
            <a:endParaRPr lang="es-AR" sz="2400" b="1" cap="all" spc="75" dirty="0">
              <a:latin typeface="Franklin Gothic Book" panose="020B0503020102020204" pitchFamily="34" charset="0"/>
            </a:endParaRPr>
          </a:p>
          <a:p>
            <a:pPr algn="just">
              <a:spcBef>
                <a:spcPts val="1500"/>
              </a:spcBef>
              <a:spcAft>
                <a:spcPts val="0"/>
              </a:spcAft>
            </a:pPr>
            <a:r>
              <a:rPr lang="es-AR" sz="2400" b="1" cap="all" spc="75" dirty="0">
                <a:solidFill>
                  <a:srgbClr val="1F4D78"/>
                </a:solidFill>
                <a:latin typeface="Franklin Gothic Book" panose="020B0503020102020204" pitchFamily="34" charset="0"/>
              </a:rPr>
              <a:t>CONVERSIÓN DE LA PARTE ENTERA DE NÚMEROS </a:t>
            </a:r>
          </a:p>
          <a:p>
            <a:pPr algn="just">
              <a:spcBef>
                <a:spcPts val="500"/>
              </a:spcBef>
              <a:spcAft>
                <a:spcPts val="1000"/>
              </a:spcAft>
            </a:pPr>
            <a:r>
              <a:rPr lang="es-AR" sz="2400" dirty="0">
                <a:latin typeface="Franklin Gothic Book" panose="020B0503020102020204" pitchFamily="34" charset="0"/>
                <a:ea typeface="Times New Roman" panose="02020603050405020304" pitchFamily="18" charset="0"/>
                <a:cs typeface="Times New Roman" panose="02020603050405020304" pitchFamily="18" charset="0"/>
              </a:rPr>
              <a:t>Consideremos el número 13 en base 10 (de aquí en adelante se omite la base si esta es 10) este se puede escribir en base 2 de la siguiente forma</a:t>
            </a:r>
          </a:p>
          <a:p>
            <a:pPr algn="just">
              <a:spcBef>
                <a:spcPts val="500"/>
              </a:spcBef>
              <a:spcAft>
                <a:spcPts val="1000"/>
              </a:spcAft>
            </a:pPr>
            <a:r>
              <a:rPr lang="es-AR" sz="2400" dirty="0">
                <a:latin typeface="Franklin Gothic Book" panose="020B0503020102020204" pitchFamily="34" charset="0"/>
                <a:ea typeface="Times New Roman" panose="02020603050405020304" pitchFamily="18" charset="0"/>
                <a:cs typeface="Times New Roman" panose="02020603050405020304" pitchFamily="18" charset="0"/>
              </a:rPr>
              <a:t>(13)</a:t>
            </a:r>
            <a:r>
              <a:rPr lang="es-AR" sz="2400" baseline="-25000" dirty="0">
                <a:latin typeface="CMR8"/>
                <a:ea typeface="Times New Roman" panose="02020603050405020304" pitchFamily="18" charset="0"/>
                <a:cs typeface="CMR8"/>
              </a:rPr>
              <a:t>10</a:t>
            </a:r>
            <a:r>
              <a:rPr lang="es-AR" sz="2400" dirty="0">
                <a:latin typeface="CMR8"/>
                <a:ea typeface="Times New Roman" panose="02020603050405020304" pitchFamily="18" charset="0"/>
                <a:cs typeface="CMR8"/>
              </a:rPr>
              <a:t> </a:t>
            </a:r>
            <a:r>
              <a:rPr lang="es-AR" sz="2400" dirty="0">
                <a:latin typeface="Franklin Gothic Book" panose="020B0503020102020204" pitchFamily="34" charset="0"/>
                <a:ea typeface="Times New Roman" panose="02020603050405020304" pitchFamily="18" charset="0"/>
                <a:cs typeface="Times New Roman" panose="02020603050405020304" pitchFamily="18" charset="0"/>
              </a:rPr>
              <a:t>= (1101)</a:t>
            </a:r>
            <a:r>
              <a:rPr lang="es-AR" sz="2400" baseline="-25000" dirty="0">
                <a:latin typeface="CMR8"/>
                <a:ea typeface="Times New Roman" panose="02020603050405020304" pitchFamily="18" charset="0"/>
                <a:cs typeface="CMR8"/>
              </a:rPr>
              <a:t>2</a:t>
            </a:r>
            <a:endParaRPr lang="es-AR" sz="2400" baseline="-25000" dirty="0">
              <a:latin typeface="Franklin Gothic Book" panose="020B0503020102020204" pitchFamily="34" charset="0"/>
              <a:ea typeface="Times New Roman" panose="02020603050405020304" pitchFamily="18" charset="0"/>
              <a:cs typeface="Times New Roman" panose="02020603050405020304" pitchFamily="18" charset="0"/>
            </a:endParaRPr>
          </a:p>
          <a:p>
            <a:pPr algn="just">
              <a:spcBef>
                <a:spcPts val="500"/>
              </a:spcBef>
              <a:spcAft>
                <a:spcPts val="1000"/>
              </a:spcAft>
            </a:pPr>
            <a:r>
              <a:rPr lang="es-AR" sz="2400" dirty="0">
                <a:latin typeface="Franklin Gothic Book" panose="020B0503020102020204" pitchFamily="34" charset="0"/>
                <a:ea typeface="Times New Roman" panose="02020603050405020304" pitchFamily="18" charset="0"/>
                <a:cs typeface="Times New Roman" panose="02020603050405020304" pitchFamily="18" charset="0"/>
              </a:rPr>
              <a:t>en efecto</a:t>
            </a:r>
          </a:p>
          <a:p>
            <a:pPr algn="just">
              <a:spcBef>
                <a:spcPts val="500"/>
              </a:spcBef>
              <a:spcAft>
                <a:spcPts val="1000"/>
              </a:spcAft>
            </a:pPr>
            <a:r>
              <a:rPr lang="es-AR" sz="2400" dirty="0">
                <a:latin typeface="Franklin Gothic Book" panose="020B0503020102020204" pitchFamily="34" charset="0"/>
                <a:ea typeface="Times New Roman" panose="02020603050405020304" pitchFamily="18" charset="0"/>
                <a:cs typeface="Times New Roman" panose="02020603050405020304" pitchFamily="18" charset="0"/>
              </a:rPr>
              <a:t>1 </a:t>
            </a:r>
            <a:r>
              <a:rPr lang="es-AR" sz="2400" i="1" dirty="0">
                <a:latin typeface="Franklin Gothic Book" panose="020B0503020102020204" pitchFamily="34" charset="0"/>
                <a:ea typeface="Times New Roman" panose="02020603050405020304" pitchFamily="18" charset="0"/>
                <a:cs typeface="CMSY10"/>
              </a:rPr>
              <a:t>x </a:t>
            </a:r>
            <a:r>
              <a:rPr lang="es-AR" sz="2400" dirty="0">
                <a:solidFill>
                  <a:schemeClr val="accent6">
                    <a:lumMod val="50000"/>
                  </a:schemeClr>
                </a:solidFill>
                <a:latin typeface="Franklin Gothic Book" panose="020B0503020102020204" pitchFamily="34" charset="0"/>
                <a:ea typeface="Times New Roman" panose="02020603050405020304" pitchFamily="18" charset="0"/>
                <a:cs typeface="Times New Roman" panose="02020603050405020304" pitchFamily="18" charset="0"/>
              </a:rPr>
              <a:t>2</a:t>
            </a:r>
            <a:r>
              <a:rPr lang="es-AR" sz="2400" baseline="30000" dirty="0">
                <a:solidFill>
                  <a:schemeClr val="accent6">
                    <a:lumMod val="50000"/>
                  </a:schemeClr>
                </a:solidFill>
                <a:latin typeface="Franklin Gothic Book" panose="020B0503020102020204" pitchFamily="34" charset="0"/>
                <a:ea typeface="Times New Roman" panose="02020603050405020304" pitchFamily="18" charset="0"/>
                <a:cs typeface="CMR8"/>
              </a:rPr>
              <a:t>3</a:t>
            </a:r>
            <a:r>
              <a:rPr lang="es-AR" sz="2400" dirty="0">
                <a:latin typeface="Franklin Gothic Book" panose="020B0503020102020204" pitchFamily="34" charset="0"/>
                <a:ea typeface="Times New Roman" panose="02020603050405020304" pitchFamily="18" charset="0"/>
                <a:cs typeface="CMR8"/>
              </a:rPr>
              <a:t> </a:t>
            </a:r>
            <a:r>
              <a:rPr lang="es-AR" sz="2400" dirty="0">
                <a:latin typeface="Franklin Gothic Book" panose="020B0503020102020204" pitchFamily="34" charset="0"/>
                <a:ea typeface="Times New Roman" panose="02020603050405020304" pitchFamily="18" charset="0"/>
                <a:cs typeface="Times New Roman" panose="02020603050405020304" pitchFamily="18" charset="0"/>
              </a:rPr>
              <a:t>+ 1 </a:t>
            </a:r>
            <a:r>
              <a:rPr lang="es-AR" sz="2400" i="1" dirty="0">
                <a:latin typeface="Franklin Gothic Book" panose="020B0503020102020204" pitchFamily="34" charset="0"/>
                <a:ea typeface="Times New Roman" panose="02020603050405020304" pitchFamily="18" charset="0"/>
                <a:cs typeface="CMSY10"/>
              </a:rPr>
              <a:t>x </a:t>
            </a:r>
            <a:r>
              <a:rPr lang="es-AR" sz="2400" dirty="0">
                <a:solidFill>
                  <a:schemeClr val="accent6">
                    <a:lumMod val="50000"/>
                  </a:schemeClr>
                </a:solidFill>
                <a:latin typeface="Franklin Gothic Book" panose="020B0503020102020204" pitchFamily="34" charset="0"/>
                <a:ea typeface="Times New Roman" panose="02020603050405020304" pitchFamily="18" charset="0"/>
                <a:cs typeface="Times New Roman" panose="02020603050405020304" pitchFamily="18" charset="0"/>
              </a:rPr>
              <a:t>2</a:t>
            </a:r>
            <a:r>
              <a:rPr lang="es-AR" sz="2400" baseline="30000" dirty="0">
                <a:solidFill>
                  <a:schemeClr val="accent6">
                    <a:lumMod val="50000"/>
                  </a:schemeClr>
                </a:solidFill>
                <a:latin typeface="Franklin Gothic Book" panose="020B0503020102020204" pitchFamily="34" charset="0"/>
                <a:ea typeface="Times New Roman" panose="02020603050405020304" pitchFamily="18" charset="0"/>
                <a:cs typeface="CMR8"/>
              </a:rPr>
              <a:t>2</a:t>
            </a:r>
            <a:r>
              <a:rPr lang="es-AR" sz="2400" dirty="0">
                <a:latin typeface="Franklin Gothic Book" panose="020B0503020102020204" pitchFamily="34" charset="0"/>
                <a:ea typeface="Times New Roman" panose="02020603050405020304" pitchFamily="18" charset="0"/>
                <a:cs typeface="CMR8"/>
              </a:rPr>
              <a:t> </a:t>
            </a:r>
            <a:r>
              <a:rPr lang="es-AR" sz="2400" dirty="0">
                <a:latin typeface="Franklin Gothic Book" panose="020B0503020102020204" pitchFamily="34" charset="0"/>
                <a:ea typeface="Times New Roman" panose="02020603050405020304" pitchFamily="18" charset="0"/>
                <a:cs typeface="Times New Roman" panose="02020603050405020304" pitchFamily="18" charset="0"/>
              </a:rPr>
              <a:t>+ 0 </a:t>
            </a:r>
            <a:r>
              <a:rPr lang="es-AR" sz="2400" i="1" dirty="0">
                <a:latin typeface="Franklin Gothic Book" panose="020B0503020102020204" pitchFamily="34" charset="0"/>
                <a:ea typeface="Times New Roman" panose="02020603050405020304" pitchFamily="18" charset="0"/>
                <a:cs typeface="CMSY10"/>
              </a:rPr>
              <a:t>x </a:t>
            </a:r>
            <a:r>
              <a:rPr lang="es-AR" sz="2400" dirty="0">
                <a:solidFill>
                  <a:schemeClr val="accent6">
                    <a:lumMod val="50000"/>
                  </a:schemeClr>
                </a:solidFill>
                <a:latin typeface="Franklin Gothic Book" panose="020B0503020102020204" pitchFamily="34" charset="0"/>
                <a:ea typeface="Times New Roman" panose="02020603050405020304" pitchFamily="18" charset="0"/>
                <a:cs typeface="Times New Roman" panose="02020603050405020304" pitchFamily="18" charset="0"/>
              </a:rPr>
              <a:t>2</a:t>
            </a:r>
            <a:r>
              <a:rPr lang="es-AR" sz="2400" baseline="30000" dirty="0">
                <a:solidFill>
                  <a:schemeClr val="accent6">
                    <a:lumMod val="50000"/>
                  </a:schemeClr>
                </a:solidFill>
                <a:latin typeface="Franklin Gothic Book" panose="020B0503020102020204" pitchFamily="34" charset="0"/>
                <a:ea typeface="Times New Roman" panose="02020603050405020304" pitchFamily="18" charset="0"/>
                <a:cs typeface="CMR8"/>
              </a:rPr>
              <a:t>1</a:t>
            </a:r>
            <a:r>
              <a:rPr lang="es-AR" sz="2400" dirty="0">
                <a:solidFill>
                  <a:schemeClr val="accent6">
                    <a:lumMod val="50000"/>
                  </a:schemeClr>
                </a:solidFill>
                <a:latin typeface="Franklin Gothic Book" panose="020B0503020102020204" pitchFamily="34" charset="0"/>
                <a:ea typeface="Times New Roman" panose="02020603050405020304" pitchFamily="18" charset="0"/>
                <a:cs typeface="CMR8"/>
              </a:rPr>
              <a:t> </a:t>
            </a:r>
            <a:r>
              <a:rPr lang="es-AR" sz="2400" dirty="0">
                <a:latin typeface="Franklin Gothic Book" panose="020B0503020102020204" pitchFamily="34" charset="0"/>
                <a:ea typeface="Times New Roman" panose="02020603050405020304" pitchFamily="18" charset="0"/>
                <a:cs typeface="Times New Roman" panose="02020603050405020304" pitchFamily="18" charset="0"/>
              </a:rPr>
              <a:t>+ 1 </a:t>
            </a:r>
            <a:r>
              <a:rPr lang="es-AR" sz="2400" i="1" dirty="0">
                <a:latin typeface="Franklin Gothic Book" panose="020B0503020102020204" pitchFamily="34" charset="0"/>
                <a:ea typeface="Times New Roman" panose="02020603050405020304" pitchFamily="18" charset="0"/>
                <a:cs typeface="CMSY10"/>
              </a:rPr>
              <a:t>x </a:t>
            </a:r>
            <a:r>
              <a:rPr lang="es-AR" sz="2400" dirty="0">
                <a:solidFill>
                  <a:schemeClr val="accent6">
                    <a:lumMod val="50000"/>
                  </a:schemeClr>
                </a:solidFill>
                <a:latin typeface="Franklin Gothic Book" panose="020B0503020102020204" pitchFamily="34" charset="0"/>
                <a:ea typeface="Times New Roman" panose="02020603050405020304" pitchFamily="18" charset="0"/>
                <a:cs typeface="Times New Roman" panose="02020603050405020304" pitchFamily="18" charset="0"/>
              </a:rPr>
              <a:t>2</a:t>
            </a:r>
            <a:r>
              <a:rPr lang="es-AR" sz="2400" baseline="30000" dirty="0">
                <a:solidFill>
                  <a:schemeClr val="accent6">
                    <a:lumMod val="50000"/>
                  </a:schemeClr>
                </a:solidFill>
                <a:latin typeface="Franklin Gothic Book" panose="020B0503020102020204" pitchFamily="34" charset="0"/>
                <a:ea typeface="Times New Roman" panose="02020603050405020304" pitchFamily="18" charset="0"/>
                <a:cs typeface="CMR8"/>
              </a:rPr>
              <a:t>0</a:t>
            </a:r>
            <a:r>
              <a:rPr lang="es-AR" sz="2400" dirty="0">
                <a:latin typeface="Franklin Gothic Book" panose="020B0503020102020204" pitchFamily="34" charset="0"/>
                <a:ea typeface="Times New Roman" panose="02020603050405020304" pitchFamily="18" charset="0"/>
                <a:cs typeface="CMR8"/>
              </a:rPr>
              <a:t>  </a:t>
            </a:r>
            <a:r>
              <a:rPr lang="es-AR" sz="2400" dirty="0">
                <a:latin typeface="Franklin Gothic Book" panose="020B0503020102020204" pitchFamily="34" charset="0"/>
                <a:ea typeface="Times New Roman" panose="02020603050405020304" pitchFamily="18" charset="0"/>
                <a:cs typeface="Times New Roman" panose="02020603050405020304" pitchFamily="18" charset="0"/>
              </a:rPr>
              <a:t>= 8 + 4 + 0 + 1 = 13</a:t>
            </a:r>
            <a:endParaRPr lang="es-AR" sz="2400" dirty="0">
              <a:effectLst/>
              <a:latin typeface="Franklin Gothic Book" panose="020B05030201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8996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3000"/>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467544" y="913457"/>
            <a:ext cx="8280920" cy="769441"/>
          </a:xfrm>
          <a:prstGeom prst="rect">
            <a:avLst/>
          </a:prstGeom>
          <a:noFill/>
        </p:spPr>
        <p:txBody>
          <a:bodyPr wrap="square" rtlCol="0">
            <a:spAutoFit/>
          </a:bodyPr>
          <a:lstStyle/>
          <a:p>
            <a:pPr marL="285750" indent="-285750">
              <a:buFont typeface="Arial" panose="020B0604020202020204" pitchFamily="34" charset="0"/>
              <a:buChar char="•"/>
            </a:pPr>
            <a:r>
              <a:rPr lang="es-AR" sz="2400" b="1" i="1" dirty="0">
                <a:latin typeface="Franklin Gothic Book" panose="020B0503020102020204" pitchFamily="34" charset="0"/>
              </a:rPr>
              <a:t>Abordaje Numérico de Problemas Matemáticos</a:t>
            </a:r>
          </a:p>
          <a:p>
            <a:endParaRPr lang="es-AR" sz="2000" dirty="0">
              <a:latin typeface="Franklin Gothic Book" panose="020B0503020102020204" pitchFamily="34" charset="0"/>
            </a:endParaRPr>
          </a:p>
        </p:txBody>
      </p:sp>
      <p:sp>
        <p:nvSpPr>
          <p:cNvPr id="4" name="CuadroTexto 3"/>
          <p:cNvSpPr txBox="1"/>
          <p:nvPr/>
        </p:nvSpPr>
        <p:spPr>
          <a:xfrm>
            <a:off x="899592" y="292388"/>
            <a:ext cx="2664296" cy="523220"/>
          </a:xfrm>
          <a:prstGeom prst="rect">
            <a:avLst/>
          </a:prstGeom>
          <a:noFill/>
        </p:spPr>
        <p:txBody>
          <a:bodyPr wrap="square" rtlCol="0">
            <a:spAutoFit/>
          </a:bodyPr>
          <a:lstStyle/>
          <a:p>
            <a:r>
              <a:rPr lang="es-AR" sz="2800" b="1" dirty="0">
                <a:latin typeface="Franklin Gothic Book" panose="020B0503020102020204" pitchFamily="34" charset="0"/>
              </a:rPr>
              <a:t>INTRODUCCIÓN</a:t>
            </a:r>
          </a:p>
        </p:txBody>
      </p:sp>
      <p:sp>
        <p:nvSpPr>
          <p:cNvPr id="3" name="CuadroTexto 2"/>
          <p:cNvSpPr txBox="1"/>
          <p:nvPr/>
        </p:nvSpPr>
        <p:spPr>
          <a:xfrm>
            <a:off x="467544" y="1844824"/>
            <a:ext cx="7848872" cy="830997"/>
          </a:xfrm>
          <a:prstGeom prst="rect">
            <a:avLst/>
          </a:prstGeom>
          <a:noFill/>
        </p:spPr>
        <p:txBody>
          <a:bodyPr wrap="square" rtlCol="0">
            <a:spAutoFit/>
          </a:bodyPr>
          <a:lstStyle/>
          <a:p>
            <a:r>
              <a:rPr lang="es-AR" sz="2400" dirty="0">
                <a:latin typeface="Franklin Gothic Book" panose="020B0503020102020204" pitchFamily="34" charset="0"/>
              </a:rPr>
              <a:t>No siempre se va a poder llegar a las soluciones exactas de los problemas de ingeniería a resolver</a:t>
            </a: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0804" y="2657342"/>
            <a:ext cx="1777380" cy="1777380"/>
          </a:xfrm>
          <a:prstGeom prst="rect">
            <a:avLst/>
          </a:prstGeom>
        </p:spPr>
      </p:pic>
      <p:pic>
        <p:nvPicPr>
          <p:cNvPr id="8" name="Imagen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275856" y="2636912"/>
            <a:ext cx="1656184" cy="1777380"/>
          </a:xfrm>
          <a:prstGeom prst="rect">
            <a:avLst/>
          </a:prstGeom>
        </p:spPr>
      </p:pic>
      <p:sp>
        <p:nvSpPr>
          <p:cNvPr id="9" name="CuadroTexto 8"/>
          <p:cNvSpPr txBox="1"/>
          <p:nvPr/>
        </p:nvSpPr>
        <p:spPr>
          <a:xfrm>
            <a:off x="251520" y="4414292"/>
            <a:ext cx="4248472" cy="1938992"/>
          </a:xfrm>
          <a:prstGeom prst="rect">
            <a:avLst/>
          </a:prstGeom>
          <a:noFill/>
        </p:spPr>
        <p:txBody>
          <a:bodyPr wrap="square" rtlCol="0">
            <a:spAutoFit/>
          </a:bodyPr>
          <a:lstStyle/>
          <a:p>
            <a:pPr algn="ctr"/>
            <a:r>
              <a:rPr lang="es-AR" sz="2400" dirty="0">
                <a:latin typeface="Franklin Gothic Book" panose="020B0503020102020204" pitchFamily="34" charset="0"/>
              </a:rPr>
              <a:t>Porque son formulaciones muy complejas, para las que se hace difícil o no se pueden aplicar los métodos analíticos o exactos</a:t>
            </a:r>
          </a:p>
        </p:txBody>
      </p:sp>
      <p:sp>
        <p:nvSpPr>
          <p:cNvPr id="10" name="CuadroTexto 9"/>
          <p:cNvSpPr txBox="1"/>
          <p:nvPr/>
        </p:nvSpPr>
        <p:spPr>
          <a:xfrm>
            <a:off x="4788024" y="4437112"/>
            <a:ext cx="4248472" cy="1200329"/>
          </a:xfrm>
          <a:prstGeom prst="rect">
            <a:avLst/>
          </a:prstGeom>
          <a:noFill/>
        </p:spPr>
        <p:txBody>
          <a:bodyPr wrap="square" rtlCol="0">
            <a:spAutoFit/>
          </a:bodyPr>
          <a:lstStyle/>
          <a:p>
            <a:pPr algn="ctr"/>
            <a:r>
              <a:rPr lang="es-AR" sz="2400" dirty="0">
                <a:latin typeface="Franklin Gothic Book" panose="020B0503020102020204" pitchFamily="34" charset="0"/>
              </a:rPr>
              <a:t>Porque los datos se presentan en forma de TABLA DE VALORES (datos “discretos”)</a:t>
            </a:r>
          </a:p>
        </p:txBody>
      </p:sp>
      <p:sp>
        <p:nvSpPr>
          <p:cNvPr id="11" name="CuadroTexto 10"/>
          <p:cNvSpPr txBox="1"/>
          <p:nvPr/>
        </p:nvSpPr>
        <p:spPr>
          <a:xfrm>
            <a:off x="6115328" y="0"/>
            <a:ext cx="3024336" cy="923330"/>
          </a:xfrm>
          <a:prstGeom prst="rect">
            <a:avLst/>
          </a:prstGeom>
          <a:noFill/>
        </p:spPr>
        <p:txBody>
          <a:bodyPr wrap="square" rtlCol="0">
            <a:spAutoFit/>
          </a:bodyPr>
          <a:lstStyle/>
          <a:p>
            <a:r>
              <a:rPr lang="es-AR" sz="5400" b="1" i="1" dirty="0">
                <a:solidFill>
                  <a:schemeClr val="bg1">
                    <a:lumMod val="85000"/>
                  </a:schemeClr>
                </a:solidFill>
                <a:latin typeface="Arial Narrow" panose="020B0606020202030204" pitchFamily="34" charset="0"/>
              </a:rPr>
              <a:t>Unidad 1</a:t>
            </a:r>
          </a:p>
        </p:txBody>
      </p:sp>
    </p:spTree>
    <p:extLst>
      <p:ext uri="{BB962C8B-B14F-4D97-AF65-F5344CB8AC3E}">
        <p14:creationId xmlns:p14="http://schemas.microsoft.com/office/powerpoint/2010/main" val="3201504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7000"/>
            <a:duotone>
              <a:schemeClr val="accent3">
                <a:shade val="45000"/>
                <a:satMod val="135000"/>
              </a:schemeClr>
              <a:prstClr val="white"/>
            </a:duotone>
            <a:lum/>
            <a:extLst>
              <a:ext uri="{BEBA8EAE-BF5A-486C-A8C5-ECC9F3942E4B}">
                <a14:imgProps xmlns:a14="http://schemas.microsoft.com/office/drawing/2010/main">
                  <a14:imgLayer r:embed="rId3">
                    <a14:imgEffect>
                      <a14:colorTemperature colorTemp="9797"/>
                    </a14:imgEffect>
                    <a14:imgEffect>
                      <a14:saturation sat="190000"/>
                    </a14:imgEffect>
                  </a14:imgLayer>
                </a14:imgProps>
              </a:ext>
            </a:extLst>
          </a:blip>
          <a:srcRect/>
          <a:stretch>
            <a:fillRect l="-1000" r="-1000"/>
          </a:stretch>
        </a:blipFill>
        <a:effectLst/>
      </p:bgPr>
    </p:bg>
    <p:spTree>
      <p:nvGrpSpPr>
        <p:cNvPr id="1" name=""/>
        <p:cNvGrpSpPr/>
        <p:nvPr/>
      </p:nvGrpSpPr>
      <p:grpSpPr>
        <a:xfrm>
          <a:off x="0" y="0"/>
          <a:ext cx="0" cy="0"/>
          <a:chOff x="0" y="0"/>
          <a:chExt cx="0" cy="0"/>
        </a:xfrm>
      </p:grpSpPr>
      <p:sp>
        <p:nvSpPr>
          <p:cNvPr id="2" name="Rectángulo 1"/>
          <p:cNvSpPr/>
          <p:nvPr/>
        </p:nvSpPr>
        <p:spPr>
          <a:xfrm>
            <a:off x="467544" y="116632"/>
            <a:ext cx="8280920" cy="3647152"/>
          </a:xfrm>
          <a:prstGeom prst="rect">
            <a:avLst/>
          </a:prstGeom>
        </p:spPr>
        <p:txBody>
          <a:bodyPr wrap="square">
            <a:spAutoFit/>
          </a:bodyPr>
          <a:lstStyle/>
          <a:p>
            <a:pPr algn="just">
              <a:spcBef>
                <a:spcPts val="600"/>
              </a:spcBef>
              <a:spcAft>
                <a:spcPts val="0"/>
              </a:spcAft>
            </a:pPr>
            <a:r>
              <a:rPr lang="es-AR" sz="2400" b="1" cap="all" spc="75" dirty="0">
                <a:solidFill>
                  <a:srgbClr val="000000"/>
                </a:solidFill>
                <a:latin typeface="Franklin Gothic Book" panose="020B0503020102020204" pitchFamily="34" charset="0"/>
              </a:rPr>
              <a:t>CONVERSIÓN Del Sistema Decimal al Sistema Binario</a:t>
            </a:r>
          </a:p>
          <a:p>
            <a:pPr algn="just">
              <a:spcBef>
                <a:spcPts val="600"/>
              </a:spcBef>
              <a:spcAft>
                <a:spcPts val="0"/>
              </a:spcAft>
            </a:pPr>
            <a:r>
              <a:rPr lang="es-AR" sz="2400" dirty="0"/>
              <a:t>Para hacer la conversión del sistema decimal al sistema binario, se procede dividiendo al número decimal por dos y al resultado se lo continúa dividiendo en forma sucesiva nuevamente por dos hasta que el cociente resulte cero. El número binario se compone con los dígitos coincidentes con los restos de cada división (ceros o unos), comenzando con el último resto calculado al que se le asigna la posición de la izquierda del número binario a formar.</a:t>
            </a:r>
          </a:p>
          <a:p>
            <a:pPr algn="just">
              <a:spcBef>
                <a:spcPts val="1200"/>
              </a:spcBef>
              <a:spcAft>
                <a:spcPts val="600"/>
              </a:spcAft>
            </a:pPr>
            <a:endParaRPr lang="es-AR" sz="2400" b="1" cap="all" spc="75" dirty="0">
              <a:latin typeface="Franklin Gothic Book" panose="020B0503020102020204" pitchFamily="34" charset="0"/>
            </a:endParaRPr>
          </a:p>
        </p:txBody>
      </p:sp>
      <p:pic>
        <p:nvPicPr>
          <p:cNvPr id="12" name="Imagen 11"/>
          <p:cNvPicPr>
            <a:picLocks noChangeAspect="1"/>
          </p:cNvPicPr>
          <p:nvPr/>
        </p:nvPicPr>
        <p:blipFill rotWithShape="1">
          <a:blip r:embed="rId4"/>
          <a:srcRect l="41698" t="25390" r="31184" b="34251"/>
          <a:stretch/>
        </p:blipFill>
        <p:spPr>
          <a:xfrm>
            <a:off x="2987824" y="3789040"/>
            <a:ext cx="3528392" cy="2952328"/>
          </a:xfrm>
          <a:prstGeom prst="rect">
            <a:avLst/>
          </a:prstGeom>
        </p:spPr>
      </p:pic>
      <p:sp>
        <p:nvSpPr>
          <p:cNvPr id="13" name="CuadroTexto 12"/>
          <p:cNvSpPr txBox="1"/>
          <p:nvPr/>
        </p:nvSpPr>
        <p:spPr>
          <a:xfrm>
            <a:off x="6876256" y="4293096"/>
            <a:ext cx="1944216" cy="1569660"/>
          </a:xfrm>
          <a:prstGeom prst="rect">
            <a:avLst/>
          </a:prstGeom>
          <a:noFill/>
        </p:spPr>
        <p:txBody>
          <a:bodyPr wrap="square" rtlCol="0">
            <a:spAutoFit/>
          </a:bodyPr>
          <a:lstStyle/>
          <a:p>
            <a:pPr algn="ctr"/>
            <a:r>
              <a:rPr lang="es-AR" sz="2400" dirty="0"/>
              <a:t>El numero binario es entonces el </a:t>
            </a:r>
          </a:p>
          <a:p>
            <a:pPr algn="ctr"/>
            <a:r>
              <a:rPr lang="es-AR" sz="2400" b="1" dirty="0"/>
              <a:t>1 1 0 1</a:t>
            </a:r>
          </a:p>
        </p:txBody>
      </p:sp>
    </p:spTree>
    <p:extLst>
      <p:ext uri="{BB962C8B-B14F-4D97-AF65-F5344CB8AC3E}">
        <p14:creationId xmlns:p14="http://schemas.microsoft.com/office/powerpoint/2010/main" val="30833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7000"/>
            <a:duotone>
              <a:schemeClr val="accent3">
                <a:shade val="45000"/>
                <a:satMod val="135000"/>
              </a:schemeClr>
              <a:prstClr val="white"/>
            </a:duotone>
            <a:lum/>
            <a:extLst>
              <a:ext uri="{BEBA8EAE-BF5A-486C-A8C5-ECC9F3942E4B}">
                <a14:imgProps xmlns:a14="http://schemas.microsoft.com/office/drawing/2010/main">
                  <a14:imgLayer r:embed="rId3">
                    <a14:imgEffect>
                      <a14:colorTemperature colorTemp="9797"/>
                    </a14:imgEffect>
                    <a14:imgEffect>
                      <a14:saturation sat="190000"/>
                    </a14:imgEffect>
                  </a14:imgLayer>
                </a14:imgProps>
              </a:ext>
            </a:extLst>
          </a:blip>
          <a:srcRect/>
          <a:stretch>
            <a:fillRect l="-1000" r="-1000"/>
          </a:stretch>
        </a:blipFill>
        <a:effectLst/>
      </p:bgPr>
    </p:bg>
    <p:spTree>
      <p:nvGrpSpPr>
        <p:cNvPr id="1" name=""/>
        <p:cNvGrpSpPr/>
        <p:nvPr/>
      </p:nvGrpSpPr>
      <p:grpSpPr>
        <a:xfrm>
          <a:off x="0" y="0"/>
          <a:ext cx="0" cy="0"/>
          <a:chOff x="0" y="0"/>
          <a:chExt cx="0" cy="0"/>
        </a:xfrm>
      </p:grpSpPr>
      <p:sp>
        <p:nvSpPr>
          <p:cNvPr id="2" name="Rectángulo 1"/>
          <p:cNvSpPr/>
          <p:nvPr/>
        </p:nvSpPr>
        <p:spPr>
          <a:xfrm>
            <a:off x="467544" y="764704"/>
            <a:ext cx="7920880" cy="3765133"/>
          </a:xfrm>
          <a:prstGeom prst="rect">
            <a:avLst/>
          </a:prstGeom>
        </p:spPr>
        <p:txBody>
          <a:bodyPr wrap="square">
            <a:spAutoFit/>
          </a:bodyPr>
          <a:lstStyle/>
          <a:p>
            <a:pPr algn="just">
              <a:spcBef>
                <a:spcPts val="1200"/>
              </a:spcBef>
              <a:spcAft>
                <a:spcPts val="600"/>
              </a:spcAft>
            </a:pPr>
            <a:r>
              <a:rPr lang="es-AR" sz="2400" b="1" cap="all" spc="75" dirty="0">
                <a:solidFill>
                  <a:srgbClr val="000000"/>
                </a:solidFill>
                <a:latin typeface="Franklin Gothic Book" panose="020B0503020102020204" pitchFamily="34" charset="0"/>
              </a:rPr>
              <a:t>CONVERSIÓN Del Sistema Decimal al Sistema Binario</a:t>
            </a:r>
            <a:endParaRPr lang="es-AR" sz="2400" b="1" cap="all" spc="75" dirty="0">
              <a:latin typeface="Franklin Gothic Book" panose="020B0503020102020204" pitchFamily="34" charset="0"/>
            </a:endParaRPr>
          </a:p>
          <a:p>
            <a:pPr algn="just">
              <a:spcBef>
                <a:spcPts val="1500"/>
              </a:spcBef>
              <a:spcAft>
                <a:spcPts val="0"/>
              </a:spcAft>
            </a:pPr>
            <a:r>
              <a:rPr lang="es-AR" sz="2400" b="1" cap="all" spc="75" dirty="0">
                <a:solidFill>
                  <a:srgbClr val="1F4D78"/>
                </a:solidFill>
                <a:latin typeface="Franklin Gothic Book" panose="020B0503020102020204" pitchFamily="34" charset="0"/>
              </a:rPr>
              <a:t>CONVERSIÓN DE LA PARTE fraccionaria </a:t>
            </a:r>
            <a:r>
              <a:rPr lang="es-AR" sz="2400" b="1" cap="all" spc="75" dirty="0" err="1">
                <a:solidFill>
                  <a:srgbClr val="1F4D78"/>
                </a:solidFill>
                <a:latin typeface="Franklin Gothic Book" panose="020B0503020102020204" pitchFamily="34" charset="0"/>
              </a:rPr>
              <a:t>dE</a:t>
            </a:r>
            <a:r>
              <a:rPr lang="es-AR" sz="2400" b="1" cap="all" spc="75" dirty="0">
                <a:solidFill>
                  <a:srgbClr val="1F4D78"/>
                </a:solidFill>
                <a:latin typeface="Franklin Gothic Book" panose="020B0503020102020204" pitchFamily="34" charset="0"/>
              </a:rPr>
              <a:t> NÚMEROS </a:t>
            </a:r>
          </a:p>
          <a:p>
            <a:pPr algn="just">
              <a:spcBef>
                <a:spcPts val="500"/>
              </a:spcBef>
              <a:spcAft>
                <a:spcPts val="1000"/>
              </a:spcAft>
            </a:pPr>
            <a:r>
              <a:rPr lang="es-AR" sz="2400" dirty="0">
                <a:latin typeface="Franklin Gothic Book" panose="020B0503020102020204" pitchFamily="34" charset="0"/>
                <a:ea typeface="Times New Roman" panose="02020603050405020304" pitchFamily="18" charset="0"/>
                <a:cs typeface="Times New Roman" panose="02020603050405020304" pitchFamily="18" charset="0"/>
              </a:rPr>
              <a:t>Sea un número R expresado en base 10, o sea (R)</a:t>
            </a:r>
            <a:r>
              <a:rPr lang="es-AR" sz="2400" baseline="-25000" dirty="0">
                <a:latin typeface="Franklin Gothic Book" panose="020B0503020102020204" pitchFamily="34" charset="0"/>
                <a:ea typeface="Times New Roman" panose="02020603050405020304" pitchFamily="18" charset="0"/>
                <a:cs typeface="Times New Roman" panose="02020603050405020304" pitchFamily="18" charset="0"/>
              </a:rPr>
              <a:t>10</a:t>
            </a:r>
            <a:r>
              <a:rPr lang="es-AR" sz="2400" dirty="0">
                <a:latin typeface="Franklin Gothic Book" panose="020B0503020102020204" pitchFamily="34" charset="0"/>
                <a:ea typeface="Times New Roman" panose="02020603050405020304" pitchFamily="18" charset="0"/>
                <a:cs typeface="Times New Roman" panose="02020603050405020304" pitchFamily="18" charset="0"/>
              </a:rPr>
              <a:t> tal que:</a:t>
            </a:r>
          </a:p>
          <a:p>
            <a:pPr algn="just">
              <a:spcBef>
                <a:spcPts val="500"/>
              </a:spcBef>
              <a:spcAft>
                <a:spcPts val="1000"/>
              </a:spcAft>
            </a:pPr>
            <a:r>
              <a:rPr lang="es-AR" sz="2400" dirty="0">
                <a:latin typeface="Franklin Gothic Book" panose="020B0503020102020204" pitchFamily="34" charset="0"/>
                <a:ea typeface="Times New Roman" panose="02020603050405020304" pitchFamily="18" charset="0"/>
                <a:cs typeface="Times New Roman" panose="02020603050405020304" pitchFamily="18" charset="0"/>
              </a:rPr>
              <a:t>				0 </a:t>
            </a:r>
            <a:r>
              <a:rPr lang="en-US" sz="2400" dirty="0">
                <a:latin typeface="Franklin Gothic Book" panose="020B0503020102020204" pitchFamily="34" charset="0"/>
                <a:ea typeface="Times New Roman" panose="02020603050405020304" pitchFamily="18" charset="0"/>
                <a:cs typeface="Times New Roman" panose="02020603050405020304" pitchFamily="18" charset="0"/>
              </a:rPr>
              <a:t>&lt; (R)</a:t>
            </a:r>
            <a:r>
              <a:rPr lang="en-US" sz="2400" baseline="-25000" dirty="0">
                <a:latin typeface="Franklin Gothic Book" panose="020B0503020102020204" pitchFamily="34" charset="0"/>
                <a:ea typeface="Times New Roman" panose="02020603050405020304" pitchFamily="18" charset="0"/>
                <a:cs typeface="Times New Roman" panose="02020603050405020304" pitchFamily="18" charset="0"/>
              </a:rPr>
              <a:t>10 </a:t>
            </a:r>
            <a:r>
              <a:rPr lang="en-US" sz="2400" dirty="0">
                <a:latin typeface="Franklin Gothic Book" panose="020B0503020102020204" pitchFamily="34" charset="0"/>
                <a:ea typeface="Times New Roman" panose="02020603050405020304" pitchFamily="18" charset="0"/>
                <a:cs typeface="Times New Roman" panose="02020603050405020304" pitchFamily="18" charset="0"/>
              </a:rPr>
              <a:t>&lt; 1</a:t>
            </a:r>
            <a:endParaRPr lang="es-AR" sz="2400" baseline="-25000" dirty="0">
              <a:latin typeface="Franklin Gothic Book" panose="020B0503020102020204" pitchFamily="34" charset="0"/>
              <a:ea typeface="Times New Roman" panose="02020603050405020304" pitchFamily="18" charset="0"/>
              <a:cs typeface="Times New Roman" panose="02020603050405020304" pitchFamily="18" charset="0"/>
            </a:endParaRPr>
          </a:p>
          <a:p>
            <a:pPr algn="just">
              <a:spcBef>
                <a:spcPts val="500"/>
              </a:spcBef>
              <a:spcAft>
                <a:spcPts val="1000"/>
              </a:spcAft>
            </a:pPr>
            <a:r>
              <a:rPr lang="es-AR" sz="2400" dirty="0">
                <a:latin typeface="Franklin Gothic Book" panose="020B0503020102020204" pitchFamily="34" charset="0"/>
                <a:ea typeface="Times New Roman" panose="02020603050405020304" pitchFamily="18" charset="0"/>
                <a:cs typeface="Times New Roman" panose="02020603050405020304" pitchFamily="18" charset="0"/>
              </a:rPr>
              <a:t>Para convertir en binario a este número fraccionario, el procedimiento consiste en:</a:t>
            </a:r>
            <a:endParaRPr lang="es-AR" sz="2400" dirty="0">
              <a:effectLst/>
              <a:latin typeface="Franklin Gothic Book" panose="020B05030201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2510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7000"/>
            <a:duotone>
              <a:schemeClr val="accent3">
                <a:shade val="45000"/>
                <a:satMod val="135000"/>
              </a:schemeClr>
              <a:prstClr val="white"/>
            </a:duotone>
            <a:lum/>
            <a:extLst>
              <a:ext uri="{BEBA8EAE-BF5A-486C-A8C5-ECC9F3942E4B}">
                <a14:imgProps xmlns:a14="http://schemas.microsoft.com/office/drawing/2010/main">
                  <a14:imgLayer r:embed="rId3">
                    <a14:imgEffect>
                      <a14:colorTemperature colorTemp="9797"/>
                    </a14:imgEffect>
                    <a14:imgEffect>
                      <a14:saturation sat="190000"/>
                    </a14:imgEffect>
                  </a14:imgLayer>
                </a14:imgProps>
              </a:ext>
            </a:extLst>
          </a:blip>
          <a:srcRect/>
          <a:stretch>
            <a:fillRect l="-1000" r="-1000"/>
          </a:stretch>
        </a:blipFill>
        <a:effectLst/>
      </p:bgPr>
    </p:bg>
    <p:spTree>
      <p:nvGrpSpPr>
        <p:cNvPr id="1" name=""/>
        <p:cNvGrpSpPr/>
        <p:nvPr/>
      </p:nvGrpSpPr>
      <p:grpSpPr>
        <a:xfrm>
          <a:off x="0" y="0"/>
          <a:ext cx="0" cy="0"/>
          <a:chOff x="0" y="0"/>
          <a:chExt cx="0" cy="0"/>
        </a:xfrm>
      </p:grpSpPr>
      <p:sp>
        <p:nvSpPr>
          <p:cNvPr id="2" name="Rectángulo 1"/>
          <p:cNvSpPr/>
          <p:nvPr/>
        </p:nvSpPr>
        <p:spPr>
          <a:xfrm>
            <a:off x="539552" y="188640"/>
            <a:ext cx="7920880" cy="7089120"/>
          </a:xfrm>
          <a:prstGeom prst="rect">
            <a:avLst/>
          </a:prstGeom>
        </p:spPr>
        <p:txBody>
          <a:bodyPr wrap="square">
            <a:spAutoFit/>
          </a:bodyPr>
          <a:lstStyle/>
          <a:p>
            <a:pPr algn="just">
              <a:spcBef>
                <a:spcPts val="1200"/>
              </a:spcBef>
              <a:spcAft>
                <a:spcPts val="600"/>
              </a:spcAft>
            </a:pPr>
            <a:r>
              <a:rPr lang="es-MX" sz="2400" b="1" cap="all" spc="75" dirty="0">
                <a:solidFill>
                  <a:srgbClr val="1F4D78"/>
                </a:solidFill>
                <a:latin typeface="Franklin Gothic Book" panose="020B0503020102020204" pitchFamily="34" charset="0"/>
              </a:rPr>
              <a:t>NÚMEROS EN PUNTO FLOTANTE (</a:t>
            </a:r>
            <a:r>
              <a:rPr lang="es-MX" sz="2400" b="1" cap="all" spc="75" dirty="0" err="1">
                <a:solidFill>
                  <a:srgbClr val="1F4D78"/>
                </a:solidFill>
                <a:latin typeface="Franklin Gothic Book" panose="020B0503020102020204" pitchFamily="34" charset="0"/>
              </a:rPr>
              <a:t>Ó</a:t>
            </a:r>
            <a:r>
              <a:rPr lang="es-MX" sz="2400" b="1" cap="all" spc="75" dirty="0">
                <a:solidFill>
                  <a:srgbClr val="1F4D78"/>
                </a:solidFill>
                <a:latin typeface="Franklin Gothic Book" panose="020B0503020102020204" pitchFamily="34" charset="0"/>
              </a:rPr>
              <a:t> COMA FLOTANTE)</a:t>
            </a:r>
            <a:endParaRPr lang="es-AR" sz="2400" b="1" cap="all" spc="75" dirty="0">
              <a:solidFill>
                <a:srgbClr val="1F4D78"/>
              </a:solidFill>
              <a:latin typeface="Franklin Gothic Book" panose="020B0503020102020204" pitchFamily="34" charset="0"/>
            </a:endParaRPr>
          </a:p>
          <a:p>
            <a:pPr algn="just">
              <a:spcBef>
                <a:spcPts val="500"/>
              </a:spcBef>
              <a:spcAft>
                <a:spcPts val="1000"/>
              </a:spcAft>
            </a:pPr>
            <a:r>
              <a:rPr lang="es-MX" sz="2400" dirty="0">
                <a:latin typeface="Franklin Gothic Book" panose="020B0503020102020204" pitchFamily="34" charset="0"/>
                <a:ea typeface="Times New Roman" panose="02020603050405020304" pitchFamily="18" charset="0"/>
                <a:cs typeface="Times New Roman" panose="02020603050405020304" pitchFamily="18" charset="0"/>
              </a:rPr>
              <a:t>Los números reales se pueden escribir como un conjunto de dígitos separados por un símbolo que deja a su lado izquierdo la parte entera del número y a su lado derecho la parte decimal. El símbolo separador es convencional según la región. Para nuestro país, esa separación se considera que es la coma (,), que es la adoptada en estas clases. Sin embargo, para la mayoría de las computadoras el símbolo separador es el punto (.). </a:t>
            </a:r>
          </a:p>
          <a:p>
            <a:pPr algn="just">
              <a:spcBef>
                <a:spcPts val="500"/>
              </a:spcBef>
              <a:spcAft>
                <a:spcPts val="1000"/>
              </a:spcAft>
            </a:pPr>
            <a:r>
              <a:rPr lang="es-MX" sz="2400" dirty="0">
                <a:latin typeface="Franklin Gothic Book" panose="020B0503020102020204" pitchFamily="34" charset="0"/>
                <a:ea typeface="Times New Roman" panose="02020603050405020304" pitchFamily="18" charset="0"/>
                <a:cs typeface="Times New Roman" panose="02020603050405020304" pitchFamily="18" charset="0"/>
              </a:rPr>
              <a:t>Una computadora se construye para manejar piezas de información de tamaño fijo llamadas variables (o palabras). El número de dígitos en una palabra (usualmente cadenas binarias) define la longitud de palabra de la computadora. </a:t>
            </a:r>
          </a:p>
          <a:p>
            <a:pPr algn="just">
              <a:spcBef>
                <a:spcPts val="500"/>
              </a:spcBef>
              <a:spcAft>
                <a:spcPts val="1000"/>
              </a:spcAft>
            </a:pPr>
            <a:r>
              <a:rPr lang="es-MX" sz="2400" dirty="0">
                <a:latin typeface="Franklin Gothic Book" panose="020B0503020102020204" pitchFamily="34" charset="0"/>
                <a:ea typeface="Times New Roman" panose="02020603050405020304" pitchFamily="18" charset="0"/>
                <a:cs typeface="Times New Roman" panose="02020603050405020304" pitchFamily="18" charset="0"/>
              </a:rPr>
              <a:t>Entre las longitudes más comunes utilizadas por las computadoras están las de 32 bits y las de 64 bits (bits=</a:t>
            </a:r>
            <a:r>
              <a:rPr lang="es-MX" sz="2400" b="1" dirty="0" err="1">
                <a:latin typeface="Franklin Gothic Book" panose="020B0503020102020204" pitchFamily="34" charset="0"/>
                <a:ea typeface="Times New Roman" panose="02020603050405020304" pitchFamily="18" charset="0"/>
                <a:cs typeface="Times New Roman" panose="02020603050405020304" pitchFamily="18" charset="0"/>
              </a:rPr>
              <a:t>bi</a:t>
            </a:r>
            <a:r>
              <a:rPr lang="es-MX" sz="2400" dirty="0" err="1">
                <a:latin typeface="Franklin Gothic Book" panose="020B0503020102020204" pitchFamily="34" charset="0"/>
                <a:ea typeface="Times New Roman" panose="02020603050405020304" pitchFamily="18" charset="0"/>
                <a:cs typeface="Times New Roman" panose="02020603050405020304" pitchFamily="18" charset="0"/>
              </a:rPr>
              <a:t>nary</a:t>
            </a:r>
            <a:r>
              <a:rPr lang="es-MX" sz="2400" dirty="0">
                <a:latin typeface="Franklin Gothic Book" panose="020B0503020102020204" pitchFamily="34" charset="0"/>
                <a:ea typeface="Times New Roman" panose="02020603050405020304" pitchFamily="18" charset="0"/>
                <a:cs typeface="Times New Roman" panose="02020603050405020304" pitchFamily="18" charset="0"/>
              </a:rPr>
              <a:t> </a:t>
            </a:r>
            <a:r>
              <a:rPr lang="es-MX" sz="2400" dirty="0" err="1">
                <a:latin typeface="Franklin Gothic Book" panose="020B0503020102020204" pitchFamily="34" charset="0"/>
                <a:ea typeface="Times New Roman" panose="02020603050405020304" pitchFamily="18" charset="0"/>
                <a:cs typeface="Times New Roman" panose="02020603050405020304" pitchFamily="18" charset="0"/>
              </a:rPr>
              <a:t>digi</a:t>
            </a:r>
            <a:r>
              <a:rPr lang="es-MX" sz="2400" b="1" dirty="0" err="1">
                <a:latin typeface="Franklin Gothic Book" panose="020B0503020102020204" pitchFamily="34" charset="0"/>
                <a:ea typeface="Times New Roman" panose="02020603050405020304" pitchFamily="18" charset="0"/>
                <a:cs typeface="Times New Roman" panose="02020603050405020304" pitchFamily="18" charset="0"/>
              </a:rPr>
              <a:t>ts</a:t>
            </a:r>
            <a:r>
              <a:rPr lang="es-MX" sz="2400" dirty="0">
                <a:latin typeface="Franklin Gothic Book" panose="020B0503020102020204" pitchFamily="34" charset="0"/>
                <a:ea typeface="Times New Roman" panose="02020603050405020304" pitchFamily="18" charset="0"/>
                <a:cs typeface="Times New Roman" panose="02020603050405020304" pitchFamily="18" charset="0"/>
              </a:rPr>
              <a:t>). </a:t>
            </a:r>
          </a:p>
          <a:p>
            <a:pPr algn="just">
              <a:spcBef>
                <a:spcPts val="500"/>
              </a:spcBef>
              <a:spcAft>
                <a:spcPts val="1000"/>
              </a:spcAft>
            </a:pPr>
            <a:endParaRPr lang="es-AR" sz="2400" dirty="0">
              <a:effectLst/>
              <a:latin typeface="Franklin Gothic Book" panose="020B05030201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1189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7000"/>
            <a:duotone>
              <a:schemeClr val="accent3">
                <a:shade val="45000"/>
                <a:satMod val="135000"/>
              </a:schemeClr>
              <a:prstClr val="white"/>
            </a:duotone>
            <a:lum/>
            <a:extLst>
              <a:ext uri="{BEBA8EAE-BF5A-486C-A8C5-ECC9F3942E4B}">
                <a14:imgProps xmlns:a14="http://schemas.microsoft.com/office/drawing/2010/main">
                  <a14:imgLayer r:embed="rId3">
                    <a14:imgEffect>
                      <a14:colorTemperature colorTemp="9797"/>
                    </a14:imgEffect>
                    <a14:imgEffect>
                      <a14:saturation sat="190000"/>
                    </a14:imgEffect>
                  </a14:imgLayer>
                </a14:imgProps>
              </a:ext>
            </a:extLst>
          </a:blip>
          <a:srcRect/>
          <a:stretch>
            <a:fillRect l="-1000" r="-1000"/>
          </a:stretch>
        </a:blipFill>
        <a:effectLst/>
      </p:bgPr>
    </p:bg>
    <p:spTree>
      <p:nvGrpSpPr>
        <p:cNvPr id="1" name=""/>
        <p:cNvGrpSpPr/>
        <p:nvPr/>
      </p:nvGrpSpPr>
      <p:grpSpPr>
        <a:xfrm>
          <a:off x="0" y="0"/>
          <a:ext cx="0" cy="0"/>
          <a:chOff x="0" y="0"/>
          <a:chExt cx="0" cy="0"/>
        </a:xfrm>
      </p:grpSpPr>
      <p:sp>
        <p:nvSpPr>
          <p:cNvPr id="2" name="Rectángulo 1"/>
          <p:cNvSpPr/>
          <p:nvPr/>
        </p:nvSpPr>
        <p:spPr>
          <a:xfrm>
            <a:off x="467544" y="299794"/>
            <a:ext cx="7920880" cy="6558206"/>
          </a:xfrm>
          <a:prstGeom prst="rect">
            <a:avLst/>
          </a:prstGeom>
        </p:spPr>
        <p:txBody>
          <a:bodyPr wrap="square">
            <a:spAutoFit/>
          </a:bodyPr>
          <a:lstStyle/>
          <a:p>
            <a:pPr algn="just">
              <a:spcBef>
                <a:spcPts val="1200"/>
              </a:spcBef>
              <a:spcAft>
                <a:spcPts val="600"/>
              </a:spcAft>
            </a:pPr>
            <a:r>
              <a:rPr lang="es-MX" sz="2400" b="1" cap="all" spc="75" dirty="0">
                <a:solidFill>
                  <a:srgbClr val="1F4D78"/>
                </a:solidFill>
                <a:latin typeface="Franklin Gothic Book" panose="020B0503020102020204" pitchFamily="34" charset="0"/>
              </a:rPr>
              <a:t>NÚMEROS EN PUNTO FLOTANTE (</a:t>
            </a:r>
            <a:r>
              <a:rPr lang="es-MX" sz="2400" b="1" cap="all" spc="75" dirty="0" err="1">
                <a:solidFill>
                  <a:srgbClr val="1F4D78"/>
                </a:solidFill>
                <a:latin typeface="Franklin Gothic Book" panose="020B0503020102020204" pitchFamily="34" charset="0"/>
              </a:rPr>
              <a:t>Ó</a:t>
            </a:r>
            <a:r>
              <a:rPr lang="es-MX" sz="2400" b="1" cap="all" spc="75" dirty="0">
                <a:solidFill>
                  <a:srgbClr val="1F4D78"/>
                </a:solidFill>
                <a:latin typeface="Franklin Gothic Book" panose="020B0503020102020204" pitchFamily="34" charset="0"/>
              </a:rPr>
              <a:t> COMA FLOTANTE)</a:t>
            </a:r>
            <a:endParaRPr lang="es-AR" sz="2400" b="1" cap="all" spc="75" dirty="0">
              <a:solidFill>
                <a:srgbClr val="1F4D78"/>
              </a:solidFill>
              <a:latin typeface="Franklin Gothic Book" panose="020B0503020102020204" pitchFamily="34" charset="0"/>
            </a:endParaRPr>
          </a:p>
          <a:p>
            <a:pPr algn="just">
              <a:spcBef>
                <a:spcPts val="500"/>
              </a:spcBef>
              <a:spcAft>
                <a:spcPts val="1000"/>
              </a:spcAft>
            </a:pPr>
            <a:r>
              <a:rPr lang="es-MX" sz="2400" dirty="0">
                <a:latin typeface="Franklin Gothic Book" panose="020B0503020102020204" pitchFamily="34" charset="0"/>
                <a:ea typeface="Times New Roman" panose="02020603050405020304" pitchFamily="18" charset="0"/>
                <a:cs typeface="Times New Roman" panose="02020603050405020304" pitchFamily="18" charset="0"/>
              </a:rPr>
              <a:t>Las cantidades fraccionarias generalmente se representan en la computadora usando la forma de coma (o punto) flotante. Con este método, el número se expresa como una parte fraccionaria, llamada mantisa, y una parte entera, denominada exponente, esto es,</a:t>
            </a:r>
          </a:p>
          <a:p>
            <a:pPr algn="ctr">
              <a:spcBef>
                <a:spcPts val="500"/>
              </a:spcBef>
              <a:spcAft>
                <a:spcPts val="1000"/>
              </a:spcAft>
            </a:pPr>
            <a:r>
              <a:rPr lang="es-MX" sz="2400" dirty="0">
                <a:latin typeface="Franklin Gothic Book" panose="020B0503020102020204" pitchFamily="34" charset="0"/>
                <a:ea typeface="Times New Roman" panose="02020603050405020304" pitchFamily="18" charset="0"/>
                <a:cs typeface="Times New Roman" panose="02020603050405020304" pitchFamily="18" charset="0"/>
              </a:rPr>
              <a:t>R=±m x β</a:t>
            </a:r>
            <a:r>
              <a:rPr lang="es-MX" sz="2400" baseline="30000" dirty="0">
                <a:latin typeface="Franklin Gothic Book" panose="020B0503020102020204" pitchFamily="34" charset="0"/>
                <a:ea typeface="Times New Roman" panose="02020603050405020304" pitchFamily="18" charset="0"/>
                <a:cs typeface="Times New Roman" panose="02020603050405020304" pitchFamily="18" charset="0"/>
              </a:rPr>
              <a:t>q</a:t>
            </a:r>
          </a:p>
          <a:p>
            <a:pPr algn="just">
              <a:spcBef>
                <a:spcPts val="500"/>
              </a:spcBef>
              <a:spcAft>
                <a:spcPts val="1000"/>
              </a:spcAft>
            </a:pPr>
            <a:r>
              <a:rPr lang="es-MX" sz="2400" dirty="0">
                <a:latin typeface="Franklin Gothic Book" panose="020B0503020102020204" pitchFamily="34" charset="0"/>
                <a:ea typeface="Times New Roman" panose="02020603050405020304" pitchFamily="18" charset="0"/>
                <a:cs typeface="Times New Roman" panose="02020603050405020304" pitchFamily="18" charset="0"/>
              </a:rPr>
              <a:t>en la que</a:t>
            </a:r>
          </a:p>
          <a:p>
            <a:pPr algn="just">
              <a:spcBef>
                <a:spcPts val="500"/>
              </a:spcBef>
              <a:spcAft>
                <a:spcPts val="1000"/>
              </a:spcAft>
            </a:pPr>
            <a:r>
              <a:rPr lang="es-MX" sz="2400" dirty="0">
                <a:latin typeface="Franklin Gothic Book" panose="020B0503020102020204" pitchFamily="34" charset="0"/>
                <a:ea typeface="Times New Roman" panose="02020603050405020304" pitchFamily="18" charset="0"/>
                <a:cs typeface="Times New Roman" panose="02020603050405020304" pitchFamily="18" charset="0"/>
              </a:rPr>
              <a:t>±  signo del número a representar</a:t>
            </a:r>
          </a:p>
          <a:p>
            <a:pPr algn="just">
              <a:spcBef>
                <a:spcPts val="500"/>
              </a:spcBef>
              <a:spcAft>
                <a:spcPts val="1000"/>
              </a:spcAft>
            </a:pPr>
            <a:r>
              <a:rPr lang="es-MX" sz="2400" dirty="0">
                <a:latin typeface="Franklin Gothic Book" panose="020B0503020102020204" pitchFamily="34" charset="0"/>
                <a:ea typeface="Times New Roman" panose="02020603050405020304" pitchFamily="18" charset="0"/>
                <a:cs typeface="Times New Roman" panose="02020603050405020304" pitchFamily="18" charset="0"/>
              </a:rPr>
              <a:t>m se llama mantisa, que puede tener un número de dígitos limitados</a:t>
            </a:r>
          </a:p>
          <a:p>
            <a:pPr algn="just">
              <a:spcBef>
                <a:spcPts val="500"/>
              </a:spcBef>
              <a:spcAft>
                <a:spcPts val="1000"/>
              </a:spcAft>
            </a:pPr>
            <a:r>
              <a:rPr lang="es-MX" sz="2400" dirty="0">
                <a:latin typeface="Franklin Gothic Book" panose="020B0503020102020204" pitchFamily="34" charset="0"/>
                <a:ea typeface="Times New Roman" panose="02020603050405020304" pitchFamily="18" charset="0"/>
                <a:cs typeface="Times New Roman" panose="02020603050405020304" pitchFamily="18" charset="0"/>
              </a:rPr>
              <a:t>β es la base del sistema numérico que se va a utilizar</a:t>
            </a:r>
          </a:p>
          <a:p>
            <a:pPr algn="just">
              <a:spcBef>
                <a:spcPts val="500"/>
              </a:spcBef>
              <a:spcAft>
                <a:spcPts val="1000"/>
              </a:spcAft>
            </a:pPr>
            <a:r>
              <a:rPr lang="es-MX" sz="2400" dirty="0">
                <a:latin typeface="Franklin Gothic Book" panose="020B0503020102020204" pitchFamily="34" charset="0"/>
                <a:ea typeface="Times New Roman" panose="02020603050405020304" pitchFamily="18" charset="0"/>
                <a:cs typeface="Times New Roman" panose="02020603050405020304" pitchFamily="18" charset="0"/>
              </a:rPr>
              <a:t>q es el exponente entero, que hace cambiar de posición a la coma decimal</a:t>
            </a:r>
          </a:p>
        </p:txBody>
      </p:sp>
    </p:spTree>
    <p:extLst>
      <p:ext uri="{BB962C8B-B14F-4D97-AF65-F5344CB8AC3E}">
        <p14:creationId xmlns:p14="http://schemas.microsoft.com/office/powerpoint/2010/main" val="1057100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7000"/>
            <a:duotone>
              <a:schemeClr val="accent3">
                <a:shade val="45000"/>
                <a:satMod val="135000"/>
              </a:schemeClr>
              <a:prstClr val="white"/>
            </a:duotone>
            <a:lum/>
            <a:extLst>
              <a:ext uri="{BEBA8EAE-BF5A-486C-A8C5-ECC9F3942E4B}">
                <a14:imgProps xmlns:a14="http://schemas.microsoft.com/office/drawing/2010/main">
                  <a14:imgLayer r:embed="rId3">
                    <a14:imgEffect>
                      <a14:colorTemperature colorTemp="9797"/>
                    </a14:imgEffect>
                    <a14:imgEffect>
                      <a14:saturation sat="190000"/>
                    </a14:imgEffect>
                  </a14:imgLayer>
                </a14:imgProps>
              </a:ext>
            </a:extLst>
          </a:blip>
          <a:srcRect/>
          <a:stretch>
            <a:fillRect l="-1000" r="-1000"/>
          </a:stretch>
        </a:blipFill>
        <a:effectLst/>
      </p:bgPr>
    </p:bg>
    <p:spTree>
      <p:nvGrpSpPr>
        <p:cNvPr id="1" name=""/>
        <p:cNvGrpSpPr/>
        <p:nvPr/>
      </p:nvGrpSpPr>
      <p:grpSpPr>
        <a:xfrm>
          <a:off x="0" y="0"/>
          <a:ext cx="0" cy="0"/>
          <a:chOff x="0" y="0"/>
          <a:chExt cx="0" cy="0"/>
        </a:xfrm>
      </p:grpSpPr>
      <p:sp>
        <p:nvSpPr>
          <p:cNvPr id="2" name="Rectángulo 1"/>
          <p:cNvSpPr/>
          <p:nvPr/>
        </p:nvSpPr>
        <p:spPr>
          <a:xfrm>
            <a:off x="467544" y="764704"/>
            <a:ext cx="7920880" cy="2449388"/>
          </a:xfrm>
          <a:prstGeom prst="rect">
            <a:avLst/>
          </a:prstGeom>
        </p:spPr>
        <p:txBody>
          <a:bodyPr wrap="square">
            <a:spAutoFit/>
          </a:bodyPr>
          <a:lstStyle/>
          <a:p>
            <a:pPr algn="just">
              <a:spcBef>
                <a:spcPts val="1200"/>
              </a:spcBef>
              <a:spcAft>
                <a:spcPts val="600"/>
              </a:spcAft>
            </a:pPr>
            <a:r>
              <a:rPr lang="es-MX" sz="2400" b="1" cap="all" spc="75" dirty="0">
                <a:solidFill>
                  <a:srgbClr val="1F4D78"/>
                </a:solidFill>
                <a:latin typeface="Franklin Gothic Book" panose="020B0503020102020204" pitchFamily="34" charset="0"/>
              </a:rPr>
              <a:t>NÚMEROS EN PUNTO FLOTANTE (</a:t>
            </a:r>
            <a:r>
              <a:rPr lang="es-MX" sz="2400" b="1" cap="all" spc="75" dirty="0" err="1">
                <a:solidFill>
                  <a:srgbClr val="1F4D78"/>
                </a:solidFill>
                <a:latin typeface="Franklin Gothic Book" panose="020B0503020102020204" pitchFamily="34" charset="0"/>
              </a:rPr>
              <a:t>Ó</a:t>
            </a:r>
            <a:r>
              <a:rPr lang="es-MX" sz="2400" b="1" cap="all" spc="75" dirty="0">
                <a:solidFill>
                  <a:srgbClr val="1F4D78"/>
                </a:solidFill>
                <a:latin typeface="Franklin Gothic Book" panose="020B0503020102020204" pitchFamily="34" charset="0"/>
              </a:rPr>
              <a:t> COMA FLOTANTE)</a:t>
            </a:r>
            <a:endParaRPr lang="es-AR" sz="2400" b="1" cap="all" spc="75" dirty="0">
              <a:solidFill>
                <a:srgbClr val="1F4D78"/>
              </a:solidFill>
              <a:latin typeface="Franklin Gothic Book" panose="020B0503020102020204" pitchFamily="34" charset="0"/>
            </a:endParaRPr>
          </a:p>
          <a:p>
            <a:pPr algn="just">
              <a:spcBef>
                <a:spcPts val="500"/>
              </a:spcBef>
              <a:spcAft>
                <a:spcPts val="1000"/>
              </a:spcAft>
            </a:pPr>
            <a:r>
              <a:rPr lang="es-MX" sz="2400" dirty="0">
                <a:latin typeface="Franklin Gothic Book" panose="020B0503020102020204" pitchFamily="34" charset="0"/>
                <a:ea typeface="Times New Roman" panose="02020603050405020304" pitchFamily="18" charset="0"/>
                <a:cs typeface="Times New Roman" panose="02020603050405020304" pitchFamily="18" charset="0"/>
              </a:rPr>
              <a:t>La denominación en coma flotante, se debe a que parece como si la coma decimal flotase de derecha a izquierda y al revés al cambiar el valor del exponente. .A esta representación también se la conoce como notación científica o notación exponencial. </a:t>
            </a:r>
          </a:p>
        </p:txBody>
      </p:sp>
    </p:spTree>
    <p:extLst>
      <p:ext uri="{BB962C8B-B14F-4D97-AF65-F5344CB8AC3E}">
        <p14:creationId xmlns:p14="http://schemas.microsoft.com/office/powerpoint/2010/main" val="3226781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7000"/>
            <a:duotone>
              <a:schemeClr val="accent3">
                <a:shade val="45000"/>
                <a:satMod val="135000"/>
              </a:schemeClr>
              <a:prstClr val="white"/>
            </a:duotone>
            <a:lum/>
            <a:extLst>
              <a:ext uri="{BEBA8EAE-BF5A-486C-A8C5-ECC9F3942E4B}">
                <a14:imgProps xmlns:a14="http://schemas.microsoft.com/office/drawing/2010/main">
                  <a14:imgLayer r:embed="rId3">
                    <a14:imgEffect>
                      <a14:colorTemperature colorTemp="9797"/>
                    </a14:imgEffect>
                    <a14:imgEffect>
                      <a14:saturation sat="190000"/>
                    </a14:imgEffect>
                  </a14:imgLayer>
                </a14:imgProps>
              </a:ext>
            </a:extLst>
          </a:blip>
          <a:srcRect/>
          <a:stretch>
            <a:fillRect l="-1000" r="-1000"/>
          </a:stretch>
        </a:blipFill>
        <a:effectLst/>
      </p:bgPr>
    </p:bg>
    <p:spTree>
      <p:nvGrpSpPr>
        <p:cNvPr id="1" name=""/>
        <p:cNvGrpSpPr/>
        <p:nvPr/>
      </p:nvGrpSpPr>
      <p:grpSpPr>
        <a:xfrm>
          <a:off x="0" y="0"/>
          <a:ext cx="0" cy="0"/>
          <a:chOff x="0" y="0"/>
          <a:chExt cx="0" cy="0"/>
        </a:xfrm>
      </p:grpSpPr>
      <p:sp>
        <p:nvSpPr>
          <p:cNvPr id="2" name="Rectángulo 1"/>
          <p:cNvSpPr/>
          <p:nvPr/>
        </p:nvSpPr>
        <p:spPr>
          <a:xfrm>
            <a:off x="323528" y="0"/>
            <a:ext cx="8712968" cy="6565900"/>
          </a:xfrm>
          <a:prstGeom prst="rect">
            <a:avLst/>
          </a:prstGeom>
        </p:spPr>
        <p:txBody>
          <a:bodyPr wrap="square">
            <a:spAutoFit/>
          </a:bodyPr>
          <a:lstStyle/>
          <a:p>
            <a:pPr algn="just">
              <a:spcBef>
                <a:spcPts val="1200"/>
              </a:spcBef>
              <a:spcAft>
                <a:spcPts val="600"/>
              </a:spcAft>
            </a:pPr>
            <a:r>
              <a:rPr lang="es-MX" sz="2400" b="1" cap="all" spc="75" dirty="0">
                <a:solidFill>
                  <a:srgbClr val="1F4D78"/>
                </a:solidFill>
                <a:latin typeface="Franklin Gothic Book" panose="020B0503020102020204" pitchFamily="34" charset="0"/>
              </a:rPr>
              <a:t>NÚMEROS EN PUNTO FLOTANTE (</a:t>
            </a:r>
            <a:r>
              <a:rPr lang="es-MX" sz="2400" b="1" cap="all" spc="75" dirty="0" err="1">
                <a:solidFill>
                  <a:srgbClr val="1F4D78"/>
                </a:solidFill>
                <a:latin typeface="Franklin Gothic Book" panose="020B0503020102020204" pitchFamily="34" charset="0"/>
              </a:rPr>
              <a:t>Ó</a:t>
            </a:r>
            <a:r>
              <a:rPr lang="es-MX" sz="2400" b="1" cap="all" spc="75" dirty="0">
                <a:solidFill>
                  <a:srgbClr val="1F4D78"/>
                </a:solidFill>
                <a:latin typeface="Franklin Gothic Book" panose="020B0503020102020204" pitchFamily="34" charset="0"/>
              </a:rPr>
              <a:t> COMA FLOTANTE)</a:t>
            </a:r>
            <a:endParaRPr lang="es-AR" sz="2400" b="1" cap="all" spc="75" dirty="0">
              <a:solidFill>
                <a:srgbClr val="1F4D78"/>
              </a:solidFill>
              <a:latin typeface="Franklin Gothic Book" panose="020B0503020102020204" pitchFamily="34" charset="0"/>
            </a:endParaRPr>
          </a:p>
          <a:p>
            <a:pPr algn="just">
              <a:spcBef>
                <a:spcPts val="500"/>
              </a:spcBef>
              <a:spcAft>
                <a:spcPts val="1000"/>
              </a:spcAft>
            </a:pPr>
            <a:r>
              <a:rPr lang="es-MX" sz="2000" dirty="0">
                <a:latin typeface="Franklin Gothic Book" panose="020B0503020102020204" pitchFamily="34" charset="0"/>
                <a:ea typeface="Times New Roman" panose="02020603050405020304" pitchFamily="18" charset="0"/>
                <a:cs typeface="Times New Roman" panose="02020603050405020304" pitchFamily="18" charset="0"/>
              </a:rPr>
              <a:t>Una vez adoptado el sistema de representación de un número (binario, decimal, etc.) un número real se almacena en una variable especificando 3 componentes: </a:t>
            </a:r>
          </a:p>
          <a:p>
            <a:pPr algn="just">
              <a:spcBef>
                <a:spcPts val="500"/>
              </a:spcBef>
              <a:spcAft>
                <a:spcPts val="1000"/>
              </a:spcAft>
            </a:pPr>
            <a:r>
              <a:rPr lang="es-MX" sz="2000" dirty="0">
                <a:latin typeface="Franklin Gothic Book" panose="020B0503020102020204" pitchFamily="34" charset="0"/>
                <a:ea typeface="Times New Roman" panose="02020603050405020304" pitchFamily="18" charset="0"/>
                <a:cs typeface="Times New Roman" panose="02020603050405020304" pitchFamily="18" charset="0"/>
              </a:rPr>
              <a:t>el signo (+ o -)                                  la mantisa                                  el exponente. </a:t>
            </a:r>
          </a:p>
          <a:p>
            <a:pPr algn="just">
              <a:spcBef>
                <a:spcPts val="500"/>
              </a:spcBef>
              <a:spcAft>
                <a:spcPts val="1000"/>
              </a:spcAft>
            </a:pPr>
            <a:endParaRPr lang="es-MX" sz="2000" dirty="0">
              <a:latin typeface="Franklin Gothic Book" panose="020B0503020102020204" pitchFamily="34" charset="0"/>
              <a:ea typeface="Times New Roman" panose="02020603050405020304" pitchFamily="18" charset="0"/>
              <a:cs typeface="Times New Roman" panose="02020603050405020304" pitchFamily="18" charset="0"/>
            </a:endParaRPr>
          </a:p>
          <a:p>
            <a:pPr algn="just">
              <a:spcBef>
                <a:spcPts val="500"/>
              </a:spcBef>
              <a:spcAft>
                <a:spcPts val="1000"/>
              </a:spcAft>
            </a:pPr>
            <a:r>
              <a:rPr lang="es-MX" sz="2000" dirty="0">
                <a:latin typeface="Franklin Gothic Book" panose="020B0503020102020204" pitchFamily="34" charset="0"/>
                <a:ea typeface="Times New Roman" panose="02020603050405020304" pitchFamily="18" charset="0"/>
                <a:cs typeface="Times New Roman" panose="02020603050405020304" pitchFamily="18" charset="0"/>
              </a:rPr>
              <a:t>Por ejemplo, la representación en coma flotante del número </a:t>
            </a:r>
            <a:r>
              <a:rPr lang="es-MX" sz="2000" b="1" dirty="0">
                <a:latin typeface="Franklin Gothic Book" panose="020B0503020102020204" pitchFamily="34" charset="0"/>
                <a:ea typeface="Times New Roman" panose="02020603050405020304" pitchFamily="18" charset="0"/>
                <a:cs typeface="Times New Roman" panose="02020603050405020304" pitchFamily="18" charset="0"/>
              </a:rPr>
              <a:t>11</a:t>
            </a:r>
            <a:r>
              <a:rPr lang="es-MX" sz="2000" dirty="0">
                <a:latin typeface="Franklin Gothic Book" panose="020B0503020102020204" pitchFamily="34" charset="0"/>
                <a:ea typeface="Times New Roman" panose="02020603050405020304" pitchFamily="18" charset="0"/>
                <a:cs typeface="Times New Roman" panose="02020603050405020304" pitchFamily="18" charset="0"/>
              </a:rPr>
              <a:t> en el sistema binario se representa como:</a:t>
            </a:r>
          </a:p>
          <a:p>
            <a:pPr algn="just">
              <a:spcBef>
                <a:spcPts val="500"/>
              </a:spcBef>
              <a:spcAft>
                <a:spcPts val="1000"/>
              </a:spcAft>
            </a:pPr>
            <a:r>
              <a:rPr lang="es-MX" sz="2000" dirty="0">
                <a:latin typeface="Franklin Gothic Book" panose="020B0503020102020204" pitchFamily="34" charset="0"/>
                <a:ea typeface="Times New Roman" panose="02020603050405020304" pitchFamily="18" charset="0"/>
                <a:cs typeface="Times New Roman" panose="02020603050405020304" pitchFamily="18" charset="0"/>
              </a:rPr>
              <a:t>el signo: +</a:t>
            </a:r>
          </a:p>
          <a:p>
            <a:pPr algn="just">
              <a:spcBef>
                <a:spcPts val="500"/>
              </a:spcBef>
              <a:spcAft>
                <a:spcPts val="1000"/>
              </a:spcAft>
            </a:pPr>
            <a:r>
              <a:rPr lang="es-MX" sz="2000" dirty="0">
                <a:latin typeface="Franklin Gothic Book" panose="020B0503020102020204" pitchFamily="34" charset="0"/>
                <a:ea typeface="Times New Roman" panose="02020603050405020304" pitchFamily="18" charset="0"/>
                <a:cs typeface="Times New Roman" panose="02020603050405020304" pitchFamily="18" charset="0"/>
              </a:rPr>
              <a:t>mantisa: 10110000...</a:t>
            </a:r>
          </a:p>
          <a:p>
            <a:pPr algn="just">
              <a:spcBef>
                <a:spcPts val="500"/>
              </a:spcBef>
              <a:spcAft>
                <a:spcPts val="1000"/>
              </a:spcAft>
            </a:pPr>
            <a:r>
              <a:rPr lang="es-MX" sz="2000" dirty="0">
                <a:latin typeface="Franklin Gothic Book" panose="020B0503020102020204" pitchFamily="34" charset="0"/>
                <a:ea typeface="Times New Roman" panose="02020603050405020304" pitchFamily="18" charset="0"/>
                <a:cs typeface="Times New Roman" panose="02020603050405020304" pitchFamily="18" charset="0"/>
              </a:rPr>
              <a:t>exponente: 4</a:t>
            </a:r>
          </a:p>
          <a:p>
            <a:pPr algn="just">
              <a:spcBef>
                <a:spcPts val="500"/>
              </a:spcBef>
              <a:spcAft>
                <a:spcPts val="1000"/>
              </a:spcAft>
            </a:pPr>
            <a:r>
              <a:rPr lang="es-MX" sz="2000" dirty="0">
                <a:latin typeface="Franklin Gothic Book" panose="020B0503020102020204" pitchFamily="34" charset="0"/>
                <a:ea typeface="Times New Roman" panose="02020603050405020304" pitchFamily="18" charset="0"/>
                <a:cs typeface="Times New Roman" panose="02020603050405020304" pitchFamily="18" charset="0"/>
              </a:rPr>
              <a:t>La mantisa es una secuencia de bits que siempre comienza en 1. El exponente indica en donde colocar el punto que separa la parte entera de la fraccionaria. Un valor 0 indica que el punto se coloca justo antes del primer bit. Un valor 4 indica que se coloca después del cuarto bit. Un valor -3 indica que hay que imaginar que el número va precedido por 0.000 y luego viene la mantisa.</a:t>
            </a:r>
          </a:p>
        </p:txBody>
      </p:sp>
    </p:spTree>
    <p:extLst>
      <p:ext uri="{BB962C8B-B14F-4D97-AF65-F5344CB8AC3E}">
        <p14:creationId xmlns:p14="http://schemas.microsoft.com/office/powerpoint/2010/main" val="3533345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7000"/>
            <a:duotone>
              <a:schemeClr val="accent3">
                <a:shade val="45000"/>
                <a:satMod val="135000"/>
              </a:schemeClr>
              <a:prstClr val="white"/>
            </a:duotone>
            <a:lum/>
            <a:extLst>
              <a:ext uri="{BEBA8EAE-BF5A-486C-A8C5-ECC9F3942E4B}">
                <a14:imgProps xmlns:a14="http://schemas.microsoft.com/office/drawing/2010/main">
                  <a14:imgLayer r:embed="rId3">
                    <a14:imgEffect>
                      <a14:colorTemperature colorTemp="9797"/>
                    </a14:imgEffect>
                    <a14:imgEffect>
                      <a14:saturation sat="190000"/>
                    </a14:imgEffect>
                  </a14:imgLayer>
                </a14:imgProps>
              </a:ext>
            </a:extLst>
          </a:blip>
          <a:srcRect/>
          <a:stretch>
            <a:fillRect l="-1000" r="-1000"/>
          </a:stretch>
        </a:blipFill>
        <a:effectLst/>
      </p:bgPr>
    </p:bg>
    <p:spTree>
      <p:nvGrpSpPr>
        <p:cNvPr id="1" name=""/>
        <p:cNvGrpSpPr/>
        <p:nvPr/>
      </p:nvGrpSpPr>
      <p:grpSpPr>
        <a:xfrm>
          <a:off x="0" y="0"/>
          <a:ext cx="0" cy="0"/>
          <a:chOff x="0" y="0"/>
          <a:chExt cx="0" cy="0"/>
        </a:xfrm>
      </p:grpSpPr>
      <p:sp>
        <p:nvSpPr>
          <p:cNvPr id="2" name="Rectángulo 1"/>
          <p:cNvSpPr/>
          <p:nvPr/>
        </p:nvSpPr>
        <p:spPr>
          <a:xfrm>
            <a:off x="323528" y="0"/>
            <a:ext cx="8712968" cy="5858014"/>
          </a:xfrm>
          <a:prstGeom prst="rect">
            <a:avLst/>
          </a:prstGeom>
        </p:spPr>
        <p:txBody>
          <a:bodyPr wrap="square">
            <a:spAutoFit/>
          </a:bodyPr>
          <a:lstStyle/>
          <a:p>
            <a:pPr algn="just">
              <a:spcBef>
                <a:spcPts val="1200"/>
              </a:spcBef>
              <a:spcAft>
                <a:spcPts val="600"/>
              </a:spcAft>
            </a:pPr>
            <a:r>
              <a:rPr lang="es-MX" sz="2400" b="1" cap="all" spc="75" dirty="0">
                <a:solidFill>
                  <a:srgbClr val="1F4D78"/>
                </a:solidFill>
                <a:latin typeface="Franklin Gothic Book" panose="020B0503020102020204" pitchFamily="34" charset="0"/>
              </a:rPr>
              <a:t>NÚMEROS EN PUNTO FLOTANTE (</a:t>
            </a:r>
            <a:r>
              <a:rPr lang="es-MX" sz="2400" b="1" cap="all" spc="75" dirty="0" err="1">
                <a:solidFill>
                  <a:srgbClr val="1F4D78"/>
                </a:solidFill>
                <a:latin typeface="Franklin Gothic Book" panose="020B0503020102020204" pitchFamily="34" charset="0"/>
              </a:rPr>
              <a:t>Ó</a:t>
            </a:r>
            <a:r>
              <a:rPr lang="es-MX" sz="2400" b="1" cap="all" spc="75" dirty="0">
                <a:solidFill>
                  <a:srgbClr val="1F4D78"/>
                </a:solidFill>
                <a:latin typeface="Franklin Gothic Book" panose="020B0503020102020204" pitchFamily="34" charset="0"/>
              </a:rPr>
              <a:t> COMA FLOTANTE) EN COMPUTADORA</a:t>
            </a:r>
            <a:endParaRPr lang="es-AR" sz="2400" b="1" cap="all" spc="75" dirty="0">
              <a:solidFill>
                <a:srgbClr val="1F4D78"/>
              </a:solidFill>
              <a:latin typeface="Franklin Gothic Book" panose="020B0503020102020204" pitchFamily="34" charset="0"/>
            </a:endParaRPr>
          </a:p>
          <a:p>
            <a:pPr algn="just">
              <a:spcBef>
                <a:spcPts val="0"/>
              </a:spcBef>
              <a:spcAft>
                <a:spcPts val="0"/>
              </a:spcAft>
            </a:pPr>
            <a:r>
              <a:rPr lang="es-MX" sz="2000" dirty="0">
                <a:latin typeface="Franklin Gothic Book" panose="020B0503020102020204" pitchFamily="34" charset="0"/>
                <a:ea typeface="Times New Roman" panose="02020603050405020304" pitchFamily="18" charset="0"/>
                <a:cs typeface="Times New Roman" panose="02020603050405020304" pitchFamily="18" charset="0"/>
              </a:rPr>
              <a:t>Como ya se indicó, los números en una computadora se guardan en piezas de información de tamaño fijo llamadas palabras. </a:t>
            </a:r>
          </a:p>
          <a:p>
            <a:pPr algn="just">
              <a:spcBef>
                <a:spcPts val="0"/>
              </a:spcBef>
              <a:spcAft>
                <a:spcPts val="0"/>
              </a:spcAft>
            </a:pPr>
            <a:r>
              <a:rPr lang="es-MX" sz="2000" dirty="0">
                <a:latin typeface="Franklin Gothic Book" panose="020B0503020102020204" pitchFamily="34" charset="0"/>
                <a:ea typeface="Times New Roman" panose="02020603050405020304" pitchFamily="18" charset="0"/>
                <a:cs typeface="Times New Roman" panose="02020603050405020304" pitchFamily="18" charset="0"/>
              </a:rPr>
              <a:t>En la figura siguiente se muestra una forma en que el número de coma flotante se guarda en una palabra. </a:t>
            </a:r>
          </a:p>
          <a:p>
            <a:pPr algn="just">
              <a:spcBef>
                <a:spcPts val="500"/>
              </a:spcBef>
              <a:spcAft>
                <a:spcPts val="1000"/>
              </a:spcAft>
            </a:pPr>
            <a:r>
              <a:rPr lang="es-MX" sz="2000" dirty="0">
                <a:latin typeface="Franklin Gothic Book" panose="020B0503020102020204" pitchFamily="34" charset="0"/>
                <a:ea typeface="Times New Roman" panose="02020603050405020304" pitchFamily="18" charset="0"/>
                <a:cs typeface="Times New Roman" panose="02020603050405020304" pitchFamily="18" charset="0"/>
              </a:rPr>
              <a:t>		</a:t>
            </a:r>
          </a:p>
          <a:p>
            <a:pPr algn="just">
              <a:spcBef>
                <a:spcPts val="500"/>
              </a:spcBef>
              <a:spcAft>
                <a:spcPts val="1000"/>
              </a:spcAft>
            </a:pPr>
            <a:endParaRPr lang="es-MX" sz="2000" dirty="0">
              <a:latin typeface="Franklin Gothic Book" panose="020B0503020102020204" pitchFamily="34" charset="0"/>
              <a:ea typeface="Times New Roman" panose="02020603050405020304" pitchFamily="18" charset="0"/>
              <a:cs typeface="Times New Roman" panose="02020603050405020304" pitchFamily="18" charset="0"/>
            </a:endParaRPr>
          </a:p>
          <a:p>
            <a:pPr algn="just">
              <a:spcBef>
                <a:spcPts val="0"/>
              </a:spcBef>
              <a:spcAft>
                <a:spcPts val="0"/>
              </a:spcAft>
            </a:pPr>
            <a:r>
              <a:rPr lang="es-MX" sz="2000" dirty="0">
                <a:latin typeface="Franklin Gothic Book" panose="020B0503020102020204" pitchFamily="34" charset="0"/>
                <a:ea typeface="Times New Roman" panose="02020603050405020304" pitchFamily="18" charset="0"/>
                <a:cs typeface="Times New Roman" panose="02020603050405020304" pitchFamily="18" charset="0"/>
              </a:rPr>
              <a:t>El primer bit se reserva para el signo; la siguiente serie de bits, para el exponente con su respectivo signo; y los últimos bits, para la mantisa. </a:t>
            </a:r>
          </a:p>
          <a:p>
            <a:pPr algn="just">
              <a:spcBef>
                <a:spcPts val="0"/>
              </a:spcBef>
              <a:spcAft>
                <a:spcPts val="0"/>
              </a:spcAft>
            </a:pPr>
            <a:r>
              <a:rPr lang="es-MX" sz="2000" dirty="0">
                <a:latin typeface="Franklin Gothic Book" panose="020B0503020102020204" pitchFamily="34" charset="0"/>
                <a:ea typeface="Times New Roman" panose="02020603050405020304" pitchFamily="18" charset="0"/>
                <a:cs typeface="Times New Roman" panose="02020603050405020304" pitchFamily="18" charset="0"/>
              </a:rPr>
              <a:t>En el sistema binario, al signo se lo representa por un cero si es positivo, y por un uno si e negativo.</a:t>
            </a:r>
          </a:p>
          <a:p>
            <a:pPr algn="just">
              <a:spcBef>
                <a:spcPts val="500"/>
              </a:spcBef>
              <a:spcAft>
                <a:spcPts val="1000"/>
              </a:spcAft>
            </a:pPr>
            <a:r>
              <a:rPr lang="es-MX" sz="2000" dirty="0">
                <a:latin typeface="Franklin Gothic Book" panose="020B0503020102020204" pitchFamily="34" charset="0"/>
                <a:ea typeface="Times New Roman" panose="02020603050405020304" pitchFamily="18" charset="0"/>
                <a:cs typeface="Times New Roman" panose="02020603050405020304" pitchFamily="18" charset="0"/>
              </a:rPr>
              <a:t>En el gráfico siguiente, se muestra cómo se ha diseñado la distribución del almacenamiento para computadoras de precisión simple (32 bits) y para las de precisión doble (64 bits)</a:t>
            </a:r>
          </a:p>
          <a:p>
            <a:pPr algn="just">
              <a:spcBef>
                <a:spcPts val="500"/>
              </a:spcBef>
              <a:spcAft>
                <a:spcPts val="1000"/>
              </a:spcAft>
            </a:pPr>
            <a:r>
              <a:rPr lang="es-MX" sz="2000" dirty="0">
                <a:latin typeface="Franklin Gothic Book" panose="020B0503020102020204" pitchFamily="34" charset="0"/>
                <a:ea typeface="Times New Roman" panose="02020603050405020304" pitchFamily="18" charset="0"/>
                <a:cs typeface="Times New Roman" panose="02020603050405020304" pitchFamily="18" charset="0"/>
              </a:rPr>
              <a:t> </a:t>
            </a:r>
          </a:p>
        </p:txBody>
      </p:sp>
      <p:pic>
        <p:nvPicPr>
          <p:cNvPr id="8" name="Imagen 7"/>
          <p:cNvPicPr>
            <a:picLocks noChangeAspect="1"/>
          </p:cNvPicPr>
          <p:nvPr/>
        </p:nvPicPr>
        <p:blipFill rotWithShape="1">
          <a:blip r:embed="rId4"/>
          <a:srcRect l="10227" t="65399" r="80914" b="24801"/>
          <a:stretch/>
        </p:blipFill>
        <p:spPr>
          <a:xfrm>
            <a:off x="3563888" y="1916832"/>
            <a:ext cx="3096344" cy="963307"/>
          </a:xfrm>
          <a:prstGeom prst="rect">
            <a:avLst/>
          </a:prstGeom>
        </p:spPr>
      </p:pic>
      <p:pic>
        <p:nvPicPr>
          <p:cNvPr id="10" name="Imagen 9"/>
          <p:cNvPicPr>
            <a:picLocks noChangeAspect="1"/>
          </p:cNvPicPr>
          <p:nvPr/>
        </p:nvPicPr>
        <p:blipFill rotWithShape="1">
          <a:blip r:embed="rId5"/>
          <a:srcRect l="28350" t="29761" r="57082" b="60439"/>
          <a:stretch/>
        </p:blipFill>
        <p:spPr>
          <a:xfrm>
            <a:off x="1403648" y="5373216"/>
            <a:ext cx="7231661" cy="1368152"/>
          </a:xfrm>
          <a:prstGeom prst="rect">
            <a:avLst/>
          </a:prstGeom>
        </p:spPr>
      </p:pic>
    </p:spTree>
    <p:extLst>
      <p:ext uri="{BB962C8B-B14F-4D97-AF65-F5344CB8AC3E}">
        <p14:creationId xmlns:p14="http://schemas.microsoft.com/office/powerpoint/2010/main" val="647819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2000"/>
            <a:duotone>
              <a:schemeClr val="accent6">
                <a:shade val="45000"/>
                <a:satMod val="135000"/>
              </a:schemeClr>
              <a:prstClr val="white"/>
            </a:duotone>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1835696" y="116632"/>
            <a:ext cx="4572508" cy="523220"/>
          </a:xfrm>
          <a:prstGeom prst="rect">
            <a:avLst/>
          </a:prstGeom>
          <a:noFill/>
        </p:spPr>
        <p:txBody>
          <a:bodyPr wrap="square" rtlCol="0">
            <a:spAutoFit/>
          </a:bodyPr>
          <a:lstStyle/>
          <a:p>
            <a:r>
              <a:rPr lang="es-AR" sz="2800" b="1" dirty="0">
                <a:latin typeface="Franklin Gothic Book" panose="020B0503020102020204" pitchFamily="34" charset="0"/>
              </a:rPr>
              <a:t>ERRORES EN LOS CÁLCULOS</a:t>
            </a:r>
          </a:p>
        </p:txBody>
      </p:sp>
      <p:sp>
        <p:nvSpPr>
          <p:cNvPr id="3" name="Rectángulo 2"/>
          <p:cNvSpPr/>
          <p:nvPr/>
        </p:nvSpPr>
        <p:spPr>
          <a:xfrm>
            <a:off x="179512" y="1196752"/>
            <a:ext cx="7848872" cy="4732065"/>
          </a:xfrm>
          <a:prstGeom prst="rect">
            <a:avLst/>
          </a:prstGeom>
        </p:spPr>
        <p:txBody>
          <a:bodyPr wrap="square">
            <a:spAutoFit/>
          </a:bodyPr>
          <a:lstStyle/>
          <a:p>
            <a:pPr algn="just">
              <a:spcBef>
                <a:spcPts val="500"/>
              </a:spcBef>
              <a:spcAft>
                <a:spcPts val="1000"/>
              </a:spcAft>
            </a:pPr>
            <a:r>
              <a:rPr lang="es-AR" sz="2400" dirty="0">
                <a:latin typeface="Franklin Gothic Book" panose="020B0503020102020204" pitchFamily="34" charset="0"/>
                <a:ea typeface="Times New Roman" panose="02020603050405020304" pitchFamily="18" charset="0"/>
                <a:cs typeface="Times New Roman" panose="02020603050405020304" pitchFamily="18" charset="0"/>
              </a:rPr>
              <a:t>En general, los cálculos involucrados en la resolución de problemas de ingeniería están afectados por errores. </a:t>
            </a:r>
          </a:p>
          <a:p>
            <a:pPr algn="just">
              <a:spcBef>
                <a:spcPts val="500"/>
              </a:spcBef>
              <a:spcAft>
                <a:spcPts val="1000"/>
              </a:spcAft>
            </a:pPr>
            <a:r>
              <a:rPr lang="es-AR" sz="2400" dirty="0">
                <a:latin typeface="Franklin Gothic Book" panose="020B0503020102020204" pitchFamily="34" charset="0"/>
                <a:ea typeface="Times New Roman" panose="02020603050405020304" pitchFamily="18" charset="0"/>
                <a:cs typeface="Times New Roman" panose="02020603050405020304" pitchFamily="18" charset="0"/>
              </a:rPr>
              <a:t>Esto es, se trabaja con valores </a:t>
            </a:r>
            <a:r>
              <a:rPr lang="es-AR" sz="2500" b="1" dirty="0">
                <a:latin typeface="Franklin Gothic Book" panose="020B0503020102020204" pitchFamily="34" charset="0"/>
                <a:ea typeface="Times New Roman" panose="02020603050405020304" pitchFamily="18" charset="0"/>
                <a:cs typeface="Times New Roman" panose="02020603050405020304" pitchFamily="18" charset="0"/>
              </a:rPr>
              <a:t>aproximados</a:t>
            </a:r>
            <a:r>
              <a:rPr lang="es-AR" sz="2400" dirty="0">
                <a:latin typeface="Franklin Gothic Book" panose="020B0503020102020204" pitchFamily="34" charset="0"/>
                <a:ea typeface="Times New Roman" panose="02020603050405020304" pitchFamily="18" charset="0"/>
                <a:cs typeface="Times New Roman" panose="02020603050405020304" pitchFamily="18" charset="0"/>
              </a:rPr>
              <a:t>, que presentan desviaciones con respecto a los valores reales (los cuales, en general, se desconocen).</a:t>
            </a:r>
          </a:p>
          <a:p>
            <a:pPr algn="just">
              <a:spcBef>
                <a:spcPts val="500"/>
              </a:spcBef>
              <a:spcAft>
                <a:spcPts val="1000"/>
              </a:spcAft>
            </a:pPr>
            <a:r>
              <a:rPr lang="es-AR" sz="2400" dirty="0">
                <a:latin typeface="Franklin Gothic Book" panose="020B0503020102020204" pitchFamily="34" charset="0"/>
                <a:ea typeface="Times New Roman" panose="02020603050405020304" pitchFamily="18" charset="0"/>
                <a:cs typeface="Times New Roman" panose="02020603050405020304" pitchFamily="18" charset="0"/>
              </a:rPr>
              <a:t>Sin embargo, es necesario poder controlar las diferentes fuentes de error a fin de perturbar lo menos posible los resultados obtenidos.</a:t>
            </a:r>
          </a:p>
          <a:p>
            <a:pPr algn="just">
              <a:spcBef>
                <a:spcPts val="500"/>
              </a:spcBef>
              <a:spcAft>
                <a:spcPts val="1000"/>
              </a:spcAft>
            </a:pPr>
            <a:r>
              <a:rPr lang="es-AR" sz="2400" dirty="0">
                <a:latin typeface="Franklin Gothic Book" panose="020B0503020102020204" pitchFamily="34" charset="0"/>
                <a:ea typeface="Times New Roman" panose="02020603050405020304" pitchFamily="18" charset="0"/>
                <a:cs typeface="Times New Roman" panose="02020603050405020304" pitchFamily="18" charset="0"/>
              </a:rPr>
              <a:t>Los errores se propagan desde el inicio del cómputo hasta el resultado final, a veces con una considerable amplificación, otras veces observándose oscilaciones. </a:t>
            </a:r>
            <a:endParaRPr lang="es-AR" sz="2400" dirty="0">
              <a:effectLst/>
              <a:latin typeface="Franklin Gothic Book" panose="020B05030201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2698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2000"/>
            <a:duotone>
              <a:schemeClr val="accent6">
                <a:shade val="45000"/>
                <a:satMod val="135000"/>
              </a:schemeClr>
              <a:prstClr val="white"/>
            </a:duotone>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1817694" y="0"/>
            <a:ext cx="4572508" cy="954107"/>
          </a:xfrm>
          <a:prstGeom prst="rect">
            <a:avLst/>
          </a:prstGeom>
          <a:noFill/>
        </p:spPr>
        <p:txBody>
          <a:bodyPr wrap="square" rtlCol="0">
            <a:spAutoFit/>
          </a:bodyPr>
          <a:lstStyle/>
          <a:p>
            <a:r>
              <a:rPr lang="es-AR" sz="2800" b="1" dirty="0">
                <a:latin typeface="Franklin Gothic Book" panose="020B0503020102020204" pitchFamily="34" charset="0"/>
              </a:rPr>
              <a:t>ERRORES EN LOS CÁLCULOS</a:t>
            </a:r>
          </a:p>
          <a:p>
            <a:r>
              <a:rPr lang="es-AR" sz="2800" b="1" dirty="0">
                <a:latin typeface="Franklin Gothic Book" panose="020B0503020102020204" pitchFamily="34" charset="0"/>
              </a:rPr>
              <a:t>Hay distintos tipos de errores</a:t>
            </a:r>
          </a:p>
        </p:txBody>
      </p:sp>
      <p:sp>
        <p:nvSpPr>
          <p:cNvPr id="3" name="Rectángulo 2"/>
          <p:cNvSpPr/>
          <p:nvPr/>
        </p:nvSpPr>
        <p:spPr>
          <a:xfrm>
            <a:off x="179512" y="982459"/>
            <a:ext cx="7848872" cy="6001643"/>
          </a:xfrm>
          <a:prstGeom prst="rect">
            <a:avLst/>
          </a:prstGeom>
        </p:spPr>
        <p:txBody>
          <a:bodyPr wrap="square">
            <a:spAutoFit/>
          </a:bodyPr>
          <a:lstStyle/>
          <a:p>
            <a:r>
              <a:rPr lang="es-AR" sz="2400" b="1" i="1" dirty="0"/>
              <a:t>Errores de Redondeo</a:t>
            </a:r>
          </a:p>
          <a:p>
            <a:r>
              <a:rPr lang="es-AR" sz="2400" dirty="0"/>
              <a:t>En los cálculos se presentan números que intervienen en su expresión fraccionaria. Esto puede tener el inconveniente de exigir la consideración de infinitas cifras. </a:t>
            </a:r>
          </a:p>
          <a:p>
            <a:endParaRPr lang="es-AR" sz="2400" dirty="0"/>
          </a:p>
          <a:p>
            <a:r>
              <a:rPr lang="es-AR" sz="2400" dirty="0"/>
              <a:t>Dada la capacidad de almacenamiento de los números, resulta necesario prescindir de esas infinitas cifras desde una de ellas en adelante. La consecuencia de esta decisión para el tratamiento de estos números, es que los resultados no serán exactos. </a:t>
            </a:r>
          </a:p>
          <a:p>
            <a:endParaRPr lang="es-AR" sz="2400" dirty="0"/>
          </a:p>
          <a:p>
            <a:r>
              <a:rPr lang="es-AR" sz="2400" dirty="0"/>
              <a:t>Esta limitación en el número de cifras se denomina </a:t>
            </a:r>
            <a:r>
              <a:rPr lang="es-AR" sz="2400" i="1" dirty="0"/>
              <a:t>redondeo</a:t>
            </a:r>
            <a:r>
              <a:rPr lang="es-AR" sz="2400" dirty="0"/>
              <a:t> y proviene del modo en que los números son tratados.</a:t>
            </a:r>
          </a:p>
          <a:p>
            <a:endParaRPr lang="es-AR" sz="2400" dirty="0"/>
          </a:p>
          <a:p>
            <a:r>
              <a:rPr lang="es-AR" sz="2400" dirty="0"/>
              <a:t>Las computadoras utilizan la notación científica, y soportan un número determinado de cifras significativas</a:t>
            </a:r>
          </a:p>
        </p:txBody>
      </p:sp>
    </p:spTree>
    <p:extLst>
      <p:ext uri="{BB962C8B-B14F-4D97-AF65-F5344CB8AC3E}">
        <p14:creationId xmlns:p14="http://schemas.microsoft.com/office/powerpoint/2010/main" val="1958906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2000"/>
            <a:duotone>
              <a:schemeClr val="accent6">
                <a:shade val="45000"/>
                <a:satMod val="135000"/>
              </a:schemeClr>
              <a:prstClr val="white"/>
            </a:duotone>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1835696" y="116632"/>
            <a:ext cx="4572508" cy="954107"/>
          </a:xfrm>
          <a:prstGeom prst="rect">
            <a:avLst/>
          </a:prstGeom>
          <a:noFill/>
        </p:spPr>
        <p:txBody>
          <a:bodyPr wrap="square" rtlCol="0">
            <a:spAutoFit/>
          </a:bodyPr>
          <a:lstStyle/>
          <a:p>
            <a:r>
              <a:rPr lang="es-AR" sz="2800" b="1" dirty="0">
                <a:latin typeface="Franklin Gothic Book" panose="020B0503020102020204" pitchFamily="34" charset="0"/>
              </a:rPr>
              <a:t>ERRORES EN LOS CÁLCULOS</a:t>
            </a:r>
          </a:p>
          <a:p>
            <a:r>
              <a:rPr lang="es-AR" sz="2800" b="1" dirty="0">
                <a:latin typeface="Franklin Gothic Book" panose="020B0503020102020204" pitchFamily="34" charset="0"/>
              </a:rPr>
              <a:t>Hay distintos tipos de errores</a:t>
            </a:r>
          </a:p>
        </p:txBody>
      </p:sp>
      <p:sp>
        <p:nvSpPr>
          <p:cNvPr id="3" name="Rectángulo 2"/>
          <p:cNvSpPr/>
          <p:nvPr/>
        </p:nvSpPr>
        <p:spPr>
          <a:xfrm>
            <a:off x="179512" y="1196752"/>
            <a:ext cx="7848872" cy="5262979"/>
          </a:xfrm>
          <a:prstGeom prst="rect">
            <a:avLst/>
          </a:prstGeom>
        </p:spPr>
        <p:txBody>
          <a:bodyPr wrap="square">
            <a:spAutoFit/>
          </a:bodyPr>
          <a:lstStyle/>
          <a:p>
            <a:r>
              <a:rPr lang="es-AR" sz="2400" b="1" i="1" dirty="0"/>
              <a:t>Errores de Redondeo</a:t>
            </a:r>
          </a:p>
          <a:p>
            <a:r>
              <a:rPr lang="es-AR" sz="2400" dirty="0"/>
              <a:t>Los errores de redondeo son inevitables, pero controlables, y sólo pueden ser minimizados mediante el uso de una mayor cantidad de dígitos decimales en los cálculos </a:t>
            </a:r>
          </a:p>
          <a:p>
            <a:endParaRPr lang="es-AR" sz="2400" dirty="0"/>
          </a:p>
          <a:p>
            <a:r>
              <a:rPr lang="es-AR" sz="2400" dirty="0"/>
              <a:t>En muchas ocasiones son poco significativos y no tienen ninguna importancia. </a:t>
            </a:r>
          </a:p>
          <a:p>
            <a:endParaRPr lang="es-AR" sz="2400" dirty="0"/>
          </a:p>
          <a:p>
            <a:r>
              <a:rPr lang="es-AR" sz="2400" dirty="0"/>
              <a:t>Sin embargo, en algunos problemas pueden llegar a destruir por completo el significado de un resultado. Conviene detectar estos casos y tomar las medidas adecuadas. A estos errores de redondeo, se los denomina catastróficos, y pueden ser consecuencia de un problema difícil, de un mal algoritmo, o de ambas cosas a la vez.</a:t>
            </a:r>
          </a:p>
        </p:txBody>
      </p:sp>
    </p:spTree>
    <p:extLst>
      <p:ext uri="{BB962C8B-B14F-4D97-AF65-F5344CB8AC3E}">
        <p14:creationId xmlns:p14="http://schemas.microsoft.com/office/powerpoint/2010/main" val="3558624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3000"/>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467544" y="913457"/>
            <a:ext cx="8280920" cy="769441"/>
          </a:xfrm>
          <a:prstGeom prst="rect">
            <a:avLst/>
          </a:prstGeom>
          <a:noFill/>
        </p:spPr>
        <p:txBody>
          <a:bodyPr wrap="square" rtlCol="0">
            <a:spAutoFit/>
          </a:bodyPr>
          <a:lstStyle/>
          <a:p>
            <a:pPr marL="285750" indent="-285750">
              <a:buFont typeface="Arial" panose="020B0604020202020204" pitchFamily="34" charset="0"/>
              <a:buChar char="•"/>
            </a:pPr>
            <a:r>
              <a:rPr lang="es-AR" sz="2400" b="1" i="1" dirty="0">
                <a:latin typeface="Franklin Gothic Book" panose="020B0503020102020204" pitchFamily="34" charset="0"/>
              </a:rPr>
              <a:t>Abordaje Numérico de Problemas Matemáticos</a:t>
            </a:r>
          </a:p>
          <a:p>
            <a:endParaRPr lang="es-AR" sz="2000" dirty="0">
              <a:latin typeface="Franklin Gothic Book" panose="020B0503020102020204" pitchFamily="34" charset="0"/>
            </a:endParaRPr>
          </a:p>
        </p:txBody>
      </p:sp>
      <p:sp>
        <p:nvSpPr>
          <p:cNvPr id="4" name="CuadroTexto 3"/>
          <p:cNvSpPr txBox="1"/>
          <p:nvPr/>
        </p:nvSpPr>
        <p:spPr>
          <a:xfrm>
            <a:off x="3563888" y="188640"/>
            <a:ext cx="2664296" cy="523220"/>
          </a:xfrm>
          <a:prstGeom prst="rect">
            <a:avLst/>
          </a:prstGeom>
          <a:noFill/>
        </p:spPr>
        <p:txBody>
          <a:bodyPr wrap="square" rtlCol="0">
            <a:spAutoFit/>
          </a:bodyPr>
          <a:lstStyle/>
          <a:p>
            <a:r>
              <a:rPr lang="es-AR" sz="2800" b="1" dirty="0">
                <a:latin typeface="Franklin Gothic Book" panose="020B0503020102020204" pitchFamily="34" charset="0"/>
              </a:rPr>
              <a:t>INTRODUCCIÓN</a:t>
            </a:r>
          </a:p>
        </p:txBody>
      </p:sp>
      <p:sp>
        <p:nvSpPr>
          <p:cNvPr id="3" name="CuadroTexto 2"/>
          <p:cNvSpPr txBox="1"/>
          <p:nvPr/>
        </p:nvSpPr>
        <p:spPr>
          <a:xfrm>
            <a:off x="467544" y="1844824"/>
            <a:ext cx="7848872" cy="3077766"/>
          </a:xfrm>
          <a:prstGeom prst="rect">
            <a:avLst/>
          </a:prstGeom>
          <a:noFill/>
        </p:spPr>
        <p:txBody>
          <a:bodyPr wrap="square" rtlCol="0">
            <a:spAutoFit/>
          </a:bodyPr>
          <a:lstStyle/>
          <a:p>
            <a:r>
              <a:rPr lang="es-AR" sz="2400" dirty="0">
                <a:latin typeface="Franklin Gothic Book" panose="020B0503020102020204" pitchFamily="34" charset="0"/>
              </a:rPr>
              <a:t>Los métodos que se desarrollarán van “construyendo” la solución en cada paso del proceso de resolución, Normalmente son métodos iterativos</a:t>
            </a:r>
          </a:p>
          <a:p>
            <a:endParaRPr lang="es-AR" sz="2400" dirty="0">
              <a:latin typeface="Franklin Gothic Book" panose="020B0503020102020204" pitchFamily="34" charset="0"/>
            </a:endParaRPr>
          </a:p>
          <a:p>
            <a:endParaRPr lang="es-AR" sz="2400" dirty="0">
              <a:latin typeface="Franklin Gothic Book" panose="020B0503020102020204" pitchFamily="34" charset="0"/>
            </a:endParaRPr>
          </a:p>
          <a:p>
            <a:r>
              <a:rPr lang="es-AR" sz="2400" dirty="0">
                <a:latin typeface="Franklin Gothic Book" panose="020B0503020102020204" pitchFamily="34" charset="0"/>
              </a:rPr>
              <a:t>Al proceso que seguiremos para arribar a la solución se lo conoce como </a:t>
            </a:r>
            <a:r>
              <a:rPr lang="es-AR" sz="2600" b="1" dirty="0">
                <a:latin typeface="Franklin Gothic Book" panose="020B0503020102020204" pitchFamily="34" charset="0"/>
              </a:rPr>
              <a:t>algoritmo</a:t>
            </a:r>
          </a:p>
          <a:p>
            <a:endParaRPr lang="es-AR" sz="2400" dirty="0">
              <a:latin typeface="Franklin Gothic Book" panose="020B0503020102020204" pitchFamily="34" charset="0"/>
            </a:endParaRPr>
          </a:p>
        </p:txBody>
      </p:sp>
    </p:spTree>
    <p:extLst>
      <p:ext uri="{BB962C8B-B14F-4D97-AF65-F5344CB8AC3E}">
        <p14:creationId xmlns:p14="http://schemas.microsoft.com/office/powerpoint/2010/main" val="2320326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2000"/>
            <a:duotone>
              <a:schemeClr val="accent6">
                <a:shade val="45000"/>
                <a:satMod val="135000"/>
              </a:schemeClr>
              <a:prstClr val="white"/>
            </a:duotone>
            <a:lum/>
          </a:blip>
          <a:srcRect/>
          <a:stretch>
            <a:fillRect l="-1000" r="-1000"/>
          </a:stretch>
        </a:blipFill>
        <a:effectLst/>
      </p:bgPr>
    </p:bg>
    <p:spTree>
      <p:nvGrpSpPr>
        <p:cNvPr id="1" name=""/>
        <p:cNvGrpSpPr/>
        <p:nvPr/>
      </p:nvGrpSpPr>
      <p:grpSpPr>
        <a:xfrm>
          <a:off x="0" y="0"/>
          <a:ext cx="0" cy="0"/>
          <a:chOff x="0" y="0"/>
          <a:chExt cx="0" cy="0"/>
        </a:xfrm>
      </p:grpSpPr>
      <p:sp>
        <p:nvSpPr>
          <p:cNvPr id="3" name="Rectángulo 2"/>
          <p:cNvSpPr/>
          <p:nvPr/>
        </p:nvSpPr>
        <p:spPr>
          <a:xfrm>
            <a:off x="323528" y="185847"/>
            <a:ext cx="7243316" cy="7109639"/>
          </a:xfrm>
          <a:prstGeom prst="rect">
            <a:avLst/>
          </a:prstGeom>
        </p:spPr>
        <p:txBody>
          <a:bodyPr wrap="square">
            <a:spAutoFit/>
          </a:bodyPr>
          <a:lstStyle/>
          <a:p>
            <a:r>
              <a:rPr lang="es-AR" sz="2400" b="1" i="1" dirty="0"/>
              <a:t>Tres tipos de Errores de Redondeo</a:t>
            </a:r>
          </a:p>
          <a:p>
            <a:r>
              <a:rPr lang="es-AR" sz="2400" dirty="0"/>
              <a:t>Sea un número      dado en el sistema decimal.</a:t>
            </a:r>
          </a:p>
          <a:p>
            <a:r>
              <a:rPr lang="es-AR" sz="2400" dirty="0"/>
              <a:t>Utilizando la notación de coma flotante normalizada:</a:t>
            </a:r>
          </a:p>
          <a:p>
            <a:endParaRPr lang="es-AR" sz="2400" dirty="0"/>
          </a:p>
          <a:p>
            <a:r>
              <a:rPr lang="en-US" sz="2400" dirty="0"/>
              <a:t>				con </a:t>
            </a:r>
            <a:endParaRPr lang="es-AR" sz="2400" dirty="0"/>
          </a:p>
          <a:p>
            <a:r>
              <a:rPr lang="es-AR" sz="2400" dirty="0"/>
              <a:t>Se define:</a:t>
            </a:r>
          </a:p>
          <a:p>
            <a:pPr marL="457200" indent="-457200">
              <a:buAutoNum type="alphaLcParenR"/>
            </a:pPr>
            <a:r>
              <a:rPr lang="es-AR" sz="2400" dirty="0"/>
              <a:t>Redondeo por defecto con r cifras : a la operación de redondeo que consiste en tomar como valor aproximado de </a:t>
            </a:r>
            <a:r>
              <a:rPr lang="el-GR" sz="2400" dirty="0"/>
              <a:t>α</a:t>
            </a:r>
            <a:r>
              <a:rPr lang="es-AR" sz="2400" dirty="0"/>
              <a:t> al número:</a:t>
            </a:r>
          </a:p>
          <a:p>
            <a:pPr marL="457200" indent="-457200">
              <a:buAutoNum type="alphaLcParenR"/>
            </a:pPr>
            <a:endParaRPr lang="en-US" sz="2400" dirty="0"/>
          </a:p>
          <a:p>
            <a:pPr marL="457200" indent="-457200">
              <a:buFontTx/>
              <a:buAutoNum type="alphaLcParenR"/>
            </a:pPr>
            <a:r>
              <a:rPr lang="en-US" sz="2400" dirty="0" err="1"/>
              <a:t>Redondeo</a:t>
            </a:r>
            <a:r>
              <a:rPr lang="en-US" sz="2400" dirty="0"/>
              <a:t> </a:t>
            </a:r>
            <a:r>
              <a:rPr lang="en-US" sz="2400" dirty="0" err="1"/>
              <a:t>por</a:t>
            </a:r>
            <a:r>
              <a:rPr lang="en-US" sz="2400" dirty="0"/>
              <a:t> </a:t>
            </a:r>
            <a:r>
              <a:rPr lang="en-US" sz="2400" dirty="0" err="1"/>
              <a:t>exceso</a:t>
            </a:r>
            <a:r>
              <a:rPr lang="en-US" sz="2400" dirty="0"/>
              <a:t> con r </a:t>
            </a:r>
            <a:r>
              <a:rPr lang="en-US" sz="2400" dirty="0" err="1"/>
              <a:t>cifras</a:t>
            </a:r>
            <a:r>
              <a:rPr lang="en-US" sz="2400" dirty="0"/>
              <a:t>: </a:t>
            </a:r>
            <a:r>
              <a:rPr lang="es-AR" sz="2400" dirty="0"/>
              <a:t>a la operación de redondeo que consiste en tomar como valor aproximado de </a:t>
            </a:r>
            <a:r>
              <a:rPr lang="el-GR" sz="2400" dirty="0"/>
              <a:t>α</a:t>
            </a:r>
            <a:r>
              <a:rPr lang="es-AR" sz="2400" dirty="0"/>
              <a:t> al número:</a:t>
            </a:r>
          </a:p>
          <a:p>
            <a:pPr marL="457200" indent="-457200">
              <a:buAutoNum type="alphaLcParenR"/>
            </a:pPr>
            <a:endParaRPr lang="es-AR" sz="2400" dirty="0"/>
          </a:p>
          <a:p>
            <a:pPr marL="457200" indent="-457200">
              <a:buFontTx/>
              <a:buAutoNum type="alphaLcParenR"/>
            </a:pPr>
            <a:r>
              <a:rPr lang="en-US" sz="2400" dirty="0" err="1"/>
              <a:t>Redondeo</a:t>
            </a:r>
            <a:r>
              <a:rPr lang="en-US" sz="2400" dirty="0"/>
              <a:t> al valor m</a:t>
            </a:r>
            <a:r>
              <a:rPr lang="es-AR" sz="2400" dirty="0" err="1"/>
              <a:t>ás</a:t>
            </a:r>
            <a:r>
              <a:rPr lang="es-AR" sz="2400" dirty="0"/>
              <a:t> próximo a la operación de redondeo que consiste en tomar como valor aproximado de </a:t>
            </a:r>
            <a:r>
              <a:rPr lang="el-GR" sz="2400" dirty="0"/>
              <a:t>α</a:t>
            </a:r>
            <a:r>
              <a:rPr lang="es-AR" sz="2400" dirty="0"/>
              <a:t> al número:         si  </a:t>
            </a:r>
          </a:p>
          <a:p>
            <a:r>
              <a:rPr lang="en-US" sz="2400" dirty="0"/>
              <a:t>                                                                   </a:t>
            </a:r>
            <a:r>
              <a:rPr lang="en-US" sz="2400" dirty="0" err="1"/>
              <a:t>si</a:t>
            </a:r>
            <a:r>
              <a:rPr lang="en-US" sz="2400" dirty="0"/>
              <a:t>  </a:t>
            </a:r>
            <a:endParaRPr lang="es-AR" sz="2400" dirty="0"/>
          </a:p>
          <a:p>
            <a:endParaRPr lang="es-AR" sz="2400" dirty="0"/>
          </a:p>
        </p:txBody>
      </p:sp>
      <p:graphicFrame>
        <p:nvGraphicFramePr>
          <p:cNvPr id="4" name="Objeto 3"/>
          <p:cNvGraphicFramePr>
            <a:graphicFrameLocks noChangeAspect="1"/>
          </p:cNvGraphicFramePr>
          <p:nvPr>
            <p:extLst>
              <p:ext uri="{D42A27DB-BD31-4B8C-83A1-F6EECF244321}">
                <p14:modId xmlns:p14="http://schemas.microsoft.com/office/powerpoint/2010/main" val="4058068103"/>
              </p:ext>
            </p:extLst>
          </p:nvPr>
        </p:nvGraphicFramePr>
        <p:xfrm>
          <a:off x="2339752" y="613523"/>
          <a:ext cx="508248" cy="366312"/>
        </p:xfrm>
        <a:graphic>
          <a:graphicData uri="http://schemas.openxmlformats.org/presentationml/2006/ole">
            <mc:AlternateContent xmlns:mc="http://schemas.openxmlformats.org/markup-compatibility/2006">
              <mc:Choice xmlns:v="urn:schemas-microsoft-com:vml" Requires="v">
                <p:oleObj name="Ecuación" r:id="rId3" imgW="152280" imgH="139680" progId="Equation.3">
                  <p:embed/>
                </p:oleObj>
              </mc:Choice>
              <mc:Fallback>
                <p:oleObj name="Ecuación" r:id="rId3" imgW="152280" imgH="139680" progId="Equation.3">
                  <p:embed/>
                  <p:pic>
                    <p:nvPicPr>
                      <p:cNvPr id="0" name=""/>
                      <p:cNvPicPr/>
                      <p:nvPr/>
                    </p:nvPicPr>
                    <p:blipFill>
                      <a:blip r:embed="rId4"/>
                      <a:stretch>
                        <a:fillRect/>
                      </a:stretch>
                    </p:blipFill>
                    <p:spPr>
                      <a:xfrm>
                        <a:off x="2339752" y="613523"/>
                        <a:ext cx="508248" cy="366312"/>
                      </a:xfrm>
                      <a:prstGeom prst="rect">
                        <a:avLst/>
                      </a:prstGeom>
                    </p:spPr>
                  </p:pic>
                </p:oleObj>
              </mc:Fallback>
            </mc:AlternateContent>
          </a:graphicData>
        </a:graphic>
      </p:graphicFrame>
      <p:graphicFrame>
        <p:nvGraphicFramePr>
          <p:cNvPr id="5" name="Objeto 4"/>
          <p:cNvGraphicFramePr>
            <a:graphicFrameLocks noChangeAspect="1"/>
          </p:cNvGraphicFramePr>
          <p:nvPr>
            <p:extLst>
              <p:ext uri="{D42A27DB-BD31-4B8C-83A1-F6EECF244321}">
                <p14:modId xmlns:p14="http://schemas.microsoft.com/office/powerpoint/2010/main" val="770489501"/>
              </p:ext>
            </p:extLst>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cuación" r:id="rId5" imgW="114120" imgH="215640" progId="Equation.3">
                  <p:embed/>
                </p:oleObj>
              </mc:Choice>
              <mc:Fallback>
                <p:oleObj name="Ecuación" r:id="rId5" imgW="114120" imgH="215640" progId="Equation.3">
                  <p:embed/>
                  <p:pic>
                    <p:nvPicPr>
                      <p:cNvPr id="0" name=""/>
                      <p:cNvPicPr/>
                      <p:nvPr/>
                    </p:nvPicPr>
                    <p:blipFill>
                      <a:blip r:embed="rId6"/>
                      <a:stretch>
                        <a:fillRect/>
                      </a:stretch>
                    </p:blipFill>
                    <p:spPr>
                      <a:xfrm>
                        <a:off x="4514850" y="3321050"/>
                        <a:ext cx="114300" cy="215900"/>
                      </a:xfrm>
                      <a:prstGeom prst="rect">
                        <a:avLst/>
                      </a:prstGeom>
                    </p:spPr>
                  </p:pic>
                </p:oleObj>
              </mc:Fallback>
            </mc:AlternateContent>
          </a:graphicData>
        </a:graphic>
      </p:graphicFrame>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AR"/>
          </a:p>
        </p:txBody>
      </p:sp>
      <p:graphicFrame>
        <p:nvGraphicFramePr>
          <p:cNvPr id="39" name="Objeto 38"/>
          <p:cNvGraphicFramePr>
            <a:graphicFrameLocks noChangeAspect="1"/>
          </p:cNvGraphicFramePr>
          <p:nvPr>
            <p:extLst>
              <p:ext uri="{D42A27DB-BD31-4B8C-83A1-F6EECF244321}">
                <p14:modId xmlns:p14="http://schemas.microsoft.com/office/powerpoint/2010/main" val="2923266622"/>
              </p:ext>
            </p:extLst>
          </p:nvPr>
        </p:nvGraphicFramePr>
        <p:xfrm>
          <a:off x="1035050" y="3536950"/>
          <a:ext cx="2403475" cy="384175"/>
        </p:xfrm>
        <a:graphic>
          <a:graphicData uri="http://schemas.openxmlformats.org/presentationml/2006/ole">
            <mc:AlternateContent xmlns:mc="http://schemas.openxmlformats.org/markup-compatibility/2006">
              <mc:Choice xmlns:v="urn:schemas-microsoft-com:vml" Requires="v">
                <p:oleObj name="Ecuación" r:id="rId7" imgW="1511280" imgH="241200" progId="Equation.3">
                  <p:embed/>
                </p:oleObj>
              </mc:Choice>
              <mc:Fallback>
                <p:oleObj name="Ecuación" r:id="rId7" imgW="1511280" imgH="241200" progId="Equation.3">
                  <p:embed/>
                  <p:pic>
                    <p:nvPicPr>
                      <p:cNvPr id="0" name=""/>
                      <p:cNvPicPr/>
                      <p:nvPr/>
                    </p:nvPicPr>
                    <p:blipFill>
                      <a:blip r:embed="rId8"/>
                      <a:stretch>
                        <a:fillRect/>
                      </a:stretch>
                    </p:blipFill>
                    <p:spPr>
                      <a:xfrm>
                        <a:off x="1035050" y="3536950"/>
                        <a:ext cx="2403475" cy="384175"/>
                      </a:xfrm>
                      <a:prstGeom prst="rect">
                        <a:avLst/>
                      </a:prstGeom>
                    </p:spPr>
                  </p:pic>
                </p:oleObj>
              </mc:Fallback>
            </mc:AlternateContent>
          </a:graphicData>
        </a:graphic>
      </p:graphicFrame>
      <p:graphicFrame>
        <p:nvGraphicFramePr>
          <p:cNvPr id="40" name="Objeto 39"/>
          <p:cNvGraphicFramePr>
            <a:graphicFrameLocks noChangeAspect="1"/>
          </p:cNvGraphicFramePr>
          <p:nvPr>
            <p:extLst>
              <p:ext uri="{D42A27DB-BD31-4B8C-83A1-F6EECF244321}">
                <p14:modId xmlns:p14="http://schemas.microsoft.com/office/powerpoint/2010/main" val="1842386846"/>
              </p:ext>
            </p:extLst>
          </p:nvPr>
        </p:nvGraphicFramePr>
        <p:xfrm>
          <a:off x="989013" y="4932363"/>
          <a:ext cx="2868612" cy="403225"/>
        </p:xfrm>
        <a:graphic>
          <a:graphicData uri="http://schemas.openxmlformats.org/presentationml/2006/ole">
            <mc:AlternateContent xmlns:mc="http://schemas.openxmlformats.org/markup-compatibility/2006">
              <mc:Choice xmlns:v="urn:schemas-microsoft-com:vml" Requires="v">
                <p:oleObj name="Ecuación" r:id="rId9" imgW="1803240" imgH="253800" progId="Equation.3">
                  <p:embed/>
                </p:oleObj>
              </mc:Choice>
              <mc:Fallback>
                <p:oleObj name="Ecuación" r:id="rId9" imgW="1803240" imgH="253800" progId="Equation.3">
                  <p:embed/>
                  <p:pic>
                    <p:nvPicPr>
                      <p:cNvPr id="0" name=""/>
                      <p:cNvPicPr/>
                      <p:nvPr/>
                    </p:nvPicPr>
                    <p:blipFill>
                      <a:blip r:embed="rId10"/>
                      <a:stretch>
                        <a:fillRect/>
                      </a:stretch>
                    </p:blipFill>
                    <p:spPr>
                      <a:xfrm>
                        <a:off x="989013" y="4932363"/>
                        <a:ext cx="2868612" cy="403225"/>
                      </a:xfrm>
                      <a:prstGeom prst="rect">
                        <a:avLst/>
                      </a:prstGeom>
                    </p:spPr>
                  </p:pic>
                </p:oleObj>
              </mc:Fallback>
            </mc:AlternateContent>
          </a:graphicData>
        </a:graphic>
      </p:graphicFrame>
      <p:graphicFrame>
        <p:nvGraphicFramePr>
          <p:cNvPr id="41" name="Objeto 40"/>
          <p:cNvGraphicFramePr>
            <a:graphicFrameLocks noChangeAspect="1"/>
          </p:cNvGraphicFramePr>
          <p:nvPr>
            <p:extLst>
              <p:ext uri="{D42A27DB-BD31-4B8C-83A1-F6EECF244321}">
                <p14:modId xmlns:p14="http://schemas.microsoft.com/office/powerpoint/2010/main" val="2473125639"/>
              </p:ext>
            </p:extLst>
          </p:nvPr>
        </p:nvGraphicFramePr>
        <p:xfrm>
          <a:off x="1015628" y="1374775"/>
          <a:ext cx="2908300" cy="382588"/>
        </p:xfrm>
        <a:graphic>
          <a:graphicData uri="http://schemas.openxmlformats.org/presentationml/2006/ole">
            <mc:AlternateContent xmlns:mc="http://schemas.openxmlformats.org/markup-compatibility/2006">
              <mc:Choice xmlns:v="urn:schemas-microsoft-com:vml" Requires="v">
                <p:oleObj name="Ecuación" r:id="rId11" imgW="1828800" imgH="241200" progId="Equation.3">
                  <p:embed/>
                </p:oleObj>
              </mc:Choice>
              <mc:Fallback>
                <p:oleObj name="Ecuación" r:id="rId11" imgW="1828800" imgH="241200" progId="Equation.3">
                  <p:embed/>
                  <p:pic>
                    <p:nvPicPr>
                      <p:cNvPr id="0" name=""/>
                      <p:cNvPicPr/>
                      <p:nvPr/>
                    </p:nvPicPr>
                    <p:blipFill>
                      <a:blip r:embed="rId12"/>
                      <a:stretch>
                        <a:fillRect/>
                      </a:stretch>
                    </p:blipFill>
                    <p:spPr>
                      <a:xfrm>
                        <a:off x="1015628" y="1374775"/>
                        <a:ext cx="2908300" cy="382588"/>
                      </a:xfrm>
                      <a:prstGeom prst="rect">
                        <a:avLst/>
                      </a:prstGeom>
                    </p:spPr>
                  </p:pic>
                </p:oleObj>
              </mc:Fallback>
            </mc:AlternateContent>
          </a:graphicData>
        </a:graphic>
      </p:graphicFrame>
      <p:graphicFrame>
        <p:nvGraphicFramePr>
          <p:cNvPr id="42" name="Objeto 41"/>
          <p:cNvGraphicFramePr>
            <a:graphicFrameLocks noChangeAspect="1"/>
          </p:cNvGraphicFramePr>
          <p:nvPr>
            <p:extLst>
              <p:ext uri="{D42A27DB-BD31-4B8C-83A1-F6EECF244321}">
                <p14:modId xmlns:p14="http://schemas.microsoft.com/office/powerpoint/2010/main" val="2129810825"/>
              </p:ext>
            </p:extLst>
          </p:nvPr>
        </p:nvGraphicFramePr>
        <p:xfrm>
          <a:off x="4646414" y="1757363"/>
          <a:ext cx="662083" cy="340711"/>
        </p:xfrm>
        <a:graphic>
          <a:graphicData uri="http://schemas.openxmlformats.org/presentationml/2006/ole">
            <mc:AlternateContent xmlns:mc="http://schemas.openxmlformats.org/markup-compatibility/2006">
              <mc:Choice xmlns:v="urn:schemas-microsoft-com:vml" Requires="v">
                <p:oleObj name="Ecuación" r:id="rId13" imgW="419040" imgH="215640" progId="Equation.3">
                  <p:embed/>
                </p:oleObj>
              </mc:Choice>
              <mc:Fallback>
                <p:oleObj name="Ecuación" r:id="rId13" imgW="419040" imgH="215640" progId="Equation.3">
                  <p:embed/>
                  <p:pic>
                    <p:nvPicPr>
                      <p:cNvPr id="0" name=""/>
                      <p:cNvPicPr/>
                      <p:nvPr/>
                    </p:nvPicPr>
                    <p:blipFill>
                      <a:blip r:embed="rId14"/>
                      <a:stretch>
                        <a:fillRect/>
                      </a:stretch>
                    </p:blipFill>
                    <p:spPr>
                      <a:xfrm>
                        <a:off x="4646414" y="1757363"/>
                        <a:ext cx="662083" cy="340711"/>
                      </a:xfrm>
                      <a:prstGeom prst="rect">
                        <a:avLst/>
                      </a:prstGeom>
                    </p:spPr>
                  </p:pic>
                </p:oleObj>
              </mc:Fallback>
            </mc:AlternateContent>
          </a:graphicData>
        </a:graphic>
      </p:graphicFrame>
      <p:graphicFrame>
        <p:nvGraphicFramePr>
          <p:cNvPr id="43" name="Objeto 42"/>
          <p:cNvGraphicFramePr>
            <a:graphicFrameLocks noChangeAspect="1"/>
          </p:cNvGraphicFramePr>
          <p:nvPr>
            <p:extLst>
              <p:ext uri="{D42A27DB-BD31-4B8C-83A1-F6EECF244321}">
                <p14:modId xmlns:p14="http://schemas.microsoft.com/office/powerpoint/2010/main" val="1063599685"/>
              </p:ext>
            </p:extLst>
          </p:nvPr>
        </p:nvGraphicFramePr>
        <p:xfrm>
          <a:off x="4646392" y="6093285"/>
          <a:ext cx="236034" cy="334242"/>
        </p:xfrm>
        <a:graphic>
          <a:graphicData uri="http://schemas.openxmlformats.org/presentationml/2006/ole">
            <mc:AlternateContent xmlns:mc="http://schemas.openxmlformats.org/markup-compatibility/2006">
              <mc:Choice xmlns:v="urn:schemas-microsoft-com:vml" Requires="v">
                <p:oleObj name="Ecuación" r:id="rId15" imgW="152280" imgH="215640" progId="Equation.3">
                  <p:embed/>
                </p:oleObj>
              </mc:Choice>
              <mc:Fallback>
                <p:oleObj name="Ecuación" r:id="rId15" imgW="152280" imgH="215640" progId="Equation.3">
                  <p:embed/>
                  <p:pic>
                    <p:nvPicPr>
                      <p:cNvPr id="0" name=""/>
                      <p:cNvPicPr/>
                      <p:nvPr/>
                    </p:nvPicPr>
                    <p:blipFill>
                      <a:blip r:embed="rId16"/>
                      <a:stretch>
                        <a:fillRect/>
                      </a:stretch>
                    </p:blipFill>
                    <p:spPr>
                      <a:xfrm>
                        <a:off x="4646392" y="6093285"/>
                        <a:ext cx="236034" cy="334242"/>
                      </a:xfrm>
                      <a:prstGeom prst="rect">
                        <a:avLst/>
                      </a:prstGeom>
                    </p:spPr>
                  </p:pic>
                </p:oleObj>
              </mc:Fallback>
            </mc:AlternateContent>
          </a:graphicData>
        </a:graphic>
      </p:graphicFrame>
      <p:graphicFrame>
        <p:nvGraphicFramePr>
          <p:cNvPr id="44" name="Objeto 43"/>
          <p:cNvGraphicFramePr>
            <a:graphicFrameLocks noChangeAspect="1"/>
          </p:cNvGraphicFramePr>
          <p:nvPr>
            <p:extLst>
              <p:ext uri="{D42A27DB-BD31-4B8C-83A1-F6EECF244321}">
                <p14:modId xmlns:p14="http://schemas.microsoft.com/office/powerpoint/2010/main" val="1459162264"/>
              </p:ext>
            </p:extLst>
          </p:nvPr>
        </p:nvGraphicFramePr>
        <p:xfrm>
          <a:off x="5292080" y="6093296"/>
          <a:ext cx="796457" cy="349758"/>
        </p:xfrm>
        <a:graphic>
          <a:graphicData uri="http://schemas.openxmlformats.org/presentationml/2006/ole">
            <mc:AlternateContent xmlns:mc="http://schemas.openxmlformats.org/markup-compatibility/2006">
              <mc:Choice xmlns:v="urn:schemas-microsoft-com:vml" Requires="v">
                <p:oleObj name="Ecuación" r:id="rId17" imgW="520560" imgH="228600" progId="Equation.3">
                  <p:embed/>
                </p:oleObj>
              </mc:Choice>
              <mc:Fallback>
                <p:oleObj name="Ecuación" r:id="rId17" imgW="520560" imgH="228600" progId="Equation.3">
                  <p:embed/>
                  <p:pic>
                    <p:nvPicPr>
                      <p:cNvPr id="0" name=""/>
                      <p:cNvPicPr/>
                      <p:nvPr/>
                    </p:nvPicPr>
                    <p:blipFill>
                      <a:blip r:embed="rId18"/>
                      <a:stretch>
                        <a:fillRect/>
                      </a:stretch>
                    </p:blipFill>
                    <p:spPr>
                      <a:xfrm>
                        <a:off x="5292080" y="6093296"/>
                        <a:ext cx="796457" cy="349758"/>
                      </a:xfrm>
                      <a:prstGeom prst="rect">
                        <a:avLst/>
                      </a:prstGeom>
                    </p:spPr>
                  </p:pic>
                </p:oleObj>
              </mc:Fallback>
            </mc:AlternateContent>
          </a:graphicData>
        </a:graphic>
      </p:graphicFrame>
      <p:graphicFrame>
        <p:nvGraphicFramePr>
          <p:cNvPr id="45" name="Objeto 44"/>
          <p:cNvGraphicFramePr>
            <a:graphicFrameLocks noChangeAspect="1"/>
          </p:cNvGraphicFramePr>
          <p:nvPr>
            <p:extLst>
              <p:ext uri="{D42A27DB-BD31-4B8C-83A1-F6EECF244321}">
                <p14:modId xmlns:p14="http://schemas.microsoft.com/office/powerpoint/2010/main" val="2368126661"/>
              </p:ext>
            </p:extLst>
          </p:nvPr>
        </p:nvGraphicFramePr>
        <p:xfrm>
          <a:off x="4644008" y="6479134"/>
          <a:ext cx="236034" cy="334242"/>
        </p:xfrm>
        <a:graphic>
          <a:graphicData uri="http://schemas.openxmlformats.org/presentationml/2006/ole">
            <mc:AlternateContent xmlns:mc="http://schemas.openxmlformats.org/markup-compatibility/2006">
              <mc:Choice xmlns:v="urn:schemas-microsoft-com:vml" Requires="v">
                <p:oleObj name="Ecuación" r:id="rId19" imgW="152280" imgH="215640" progId="Equation.3">
                  <p:embed/>
                </p:oleObj>
              </mc:Choice>
              <mc:Fallback>
                <p:oleObj name="Ecuación" r:id="rId19" imgW="152280" imgH="215640" progId="Equation.3">
                  <p:embed/>
                  <p:pic>
                    <p:nvPicPr>
                      <p:cNvPr id="0" name=""/>
                      <p:cNvPicPr/>
                      <p:nvPr/>
                    </p:nvPicPr>
                    <p:blipFill>
                      <a:blip r:embed="rId20"/>
                      <a:stretch>
                        <a:fillRect/>
                      </a:stretch>
                    </p:blipFill>
                    <p:spPr>
                      <a:xfrm>
                        <a:off x="4644008" y="6479134"/>
                        <a:ext cx="236034" cy="334242"/>
                      </a:xfrm>
                      <a:prstGeom prst="rect">
                        <a:avLst/>
                      </a:prstGeom>
                    </p:spPr>
                  </p:pic>
                </p:oleObj>
              </mc:Fallback>
            </mc:AlternateContent>
          </a:graphicData>
        </a:graphic>
      </p:graphicFrame>
      <p:graphicFrame>
        <p:nvGraphicFramePr>
          <p:cNvPr id="46" name="Objeto 45"/>
          <p:cNvGraphicFramePr>
            <a:graphicFrameLocks noChangeAspect="1"/>
          </p:cNvGraphicFramePr>
          <p:nvPr>
            <p:extLst>
              <p:ext uri="{D42A27DB-BD31-4B8C-83A1-F6EECF244321}">
                <p14:modId xmlns:p14="http://schemas.microsoft.com/office/powerpoint/2010/main" val="758330518"/>
              </p:ext>
            </p:extLst>
          </p:nvPr>
        </p:nvGraphicFramePr>
        <p:xfrm>
          <a:off x="5308497" y="6479134"/>
          <a:ext cx="796457" cy="349758"/>
        </p:xfrm>
        <a:graphic>
          <a:graphicData uri="http://schemas.openxmlformats.org/presentationml/2006/ole">
            <mc:AlternateContent xmlns:mc="http://schemas.openxmlformats.org/markup-compatibility/2006">
              <mc:Choice xmlns:v="urn:schemas-microsoft-com:vml" Requires="v">
                <p:oleObj name="Ecuación" r:id="rId21" imgW="520560" imgH="228600" progId="Equation.3">
                  <p:embed/>
                </p:oleObj>
              </mc:Choice>
              <mc:Fallback>
                <p:oleObj name="Ecuación" r:id="rId21" imgW="520560" imgH="228600" progId="Equation.3">
                  <p:embed/>
                  <p:pic>
                    <p:nvPicPr>
                      <p:cNvPr id="0" name=""/>
                      <p:cNvPicPr/>
                      <p:nvPr/>
                    </p:nvPicPr>
                    <p:blipFill>
                      <a:blip r:embed="rId22"/>
                      <a:stretch>
                        <a:fillRect/>
                      </a:stretch>
                    </p:blipFill>
                    <p:spPr>
                      <a:xfrm>
                        <a:off x="5308497" y="6479134"/>
                        <a:ext cx="796457" cy="349758"/>
                      </a:xfrm>
                      <a:prstGeom prst="rect">
                        <a:avLst/>
                      </a:prstGeom>
                    </p:spPr>
                  </p:pic>
                </p:oleObj>
              </mc:Fallback>
            </mc:AlternateContent>
          </a:graphicData>
        </a:graphic>
      </p:graphicFrame>
    </p:spTree>
    <p:extLst>
      <p:ext uri="{BB962C8B-B14F-4D97-AF65-F5344CB8AC3E}">
        <p14:creationId xmlns:p14="http://schemas.microsoft.com/office/powerpoint/2010/main" val="472057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2000"/>
            <a:duotone>
              <a:schemeClr val="accent6">
                <a:shade val="45000"/>
                <a:satMod val="135000"/>
              </a:schemeClr>
              <a:prstClr val="white"/>
            </a:duotone>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1817694" y="0"/>
            <a:ext cx="4572508" cy="954107"/>
          </a:xfrm>
          <a:prstGeom prst="rect">
            <a:avLst/>
          </a:prstGeom>
          <a:noFill/>
        </p:spPr>
        <p:txBody>
          <a:bodyPr wrap="square" rtlCol="0">
            <a:spAutoFit/>
          </a:bodyPr>
          <a:lstStyle/>
          <a:p>
            <a:r>
              <a:rPr lang="es-AR" sz="2800" b="1" dirty="0">
                <a:latin typeface="Franklin Gothic Book" panose="020B0503020102020204" pitchFamily="34" charset="0"/>
              </a:rPr>
              <a:t>ERRORES EN LOS CÁLCULOS</a:t>
            </a:r>
          </a:p>
          <a:p>
            <a:r>
              <a:rPr lang="es-AR" sz="2800" b="1" dirty="0">
                <a:latin typeface="Franklin Gothic Book" panose="020B0503020102020204" pitchFamily="34" charset="0"/>
              </a:rPr>
              <a:t>Hay distintos tipos de errores</a:t>
            </a:r>
          </a:p>
        </p:txBody>
      </p:sp>
      <p:sp>
        <p:nvSpPr>
          <p:cNvPr id="3" name="Rectángulo 2"/>
          <p:cNvSpPr/>
          <p:nvPr/>
        </p:nvSpPr>
        <p:spPr>
          <a:xfrm>
            <a:off x="179512" y="982459"/>
            <a:ext cx="7848872" cy="5632311"/>
          </a:xfrm>
          <a:prstGeom prst="rect">
            <a:avLst/>
          </a:prstGeom>
        </p:spPr>
        <p:txBody>
          <a:bodyPr wrap="square">
            <a:spAutoFit/>
          </a:bodyPr>
          <a:lstStyle/>
          <a:p>
            <a:r>
              <a:rPr lang="es-AR" sz="2400" b="1" i="1" dirty="0"/>
              <a:t>Errores de Truncamiento</a:t>
            </a:r>
          </a:p>
          <a:p>
            <a:r>
              <a:rPr lang="es-AR" sz="2400" dirty="0"/>
              <a:t>Estos errores se presentan cuando los procedimientos de cálculo involucran un número muy grande de operaciones. Si en lugar de realizar todas las operaciones, se interrumpe el proceso luego de un número finito de ellas, los términos omitidos o las operaciones no realizadas, conllevan una diferencia entre el resultado obtenido y el que se hubiera logrado con todos los términos u operaciones. A esta diferencia en los resultados se la denomina error de truncamiento.</a:t>
            </a:r>
          </a:p>
          <a:p>
            <a:r>
              <a:rPr lang="es-AR" sz="2400" dirty="0"/>
              <a:t>Son los que se producen al pasar del problema matemático al numérico, por ejemplo cuando se desprecia el término complementario, suplantando una suma infinita por una finita.</a:t>
            </a:r>
          </a:p>
          <a:p>
            <a:endParaRPr lang="es-AR" sz="2400" dirty="0"/>
          </a:p>
        </p:txBody>
      </p:sp>
    </p:spTree>
    <p:extLst>
      <p:ext uri="{BB962C8B-B14F-4D97-AF65-F5344CB8AC3E}">
        <p14:creationId xmlns:p14="http://schemas.microsoft.com/office/powerpoint/2010/main" val="2820701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46000"/>
            <a:duotone>
              <a:schemeClr val="accent6">
                <a:shade val="45000"/>
                <a:satMod val="135000"/>
              </a:schemeClr>
              <a:prstClr val="white"/>
            </a:duotone>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2699792" y="691769"/>
            <a:ext cx="4572508" cy="523220"/>
          </a:xfrm>
          <a:prstGeom prst="rect">
            <a:avLst/>
          </a:prstGeom>
          <a:noFill/>
        </p:spPr>
        <p:txBody>
          <a:bodyPr wrap="square" rtlCol="0">
            <a:spAutoFit/>
          </a:bodyPr>
          <a:lstStyle/>
          <a:p>
            <a:r>
              <a:rPr lang="es-AR" sz="2800" b="1" dirty="0">
                <a:latin typeface="Franklin Gothic Book" panose="020B0503020102020204" pitchFamily="34" charset="0"/>
              </a:rPr>
              <a:t>CIFRAS SIGNIFICATIVAS</a:t>
            </a:r>
          </a:p>
        </p:txBody>
      </p:sp>
      <p:graphicFrame>
        <p:nvGraphicFramePr>
          <p:cNvPr id="8" name="Objeto 7"/>
          <p:cNvGraphicFramePr>
            <a:graphicFrameLocks noChangeAspect="1"/>
          </p:cNvGraphicFramePr>
          <p:nvPr>
            <p:extLst>
              <p:ext uri="{D42A27DB-BD31-4B8C-83A1-F6EECF244321}">
                <p14:modId xmlns:p14="http://schemas.microsoft.com/office/powerpoint/2010/main" val="3803157408"/>
              </p:ext>
            </p:extLst>
          </p:nvPr>
        </p:nvGraphicFramePr>
        <p:xfrm>
          <a:off x="4103948" y="1628800"/>
          <a:ext cx="265061" cy="242972"/>
        </p:xfrm>
        <a:graphic>
          <a:graphicData uri="http://schemas.openxmlformats.org/presentationml/2006/ole">
            <mc:AlternateContent xmlns:mc="http://schemas.openxmlformats.org/markup-compatibility/2006">
              <mc:Choice xmlns:v="urn:schemas-microsoft-com:vml" Requires="v">
                <p:oleObj name="Ecuación" r:id="rId3" imgW="152334" imgH="139639" progId="Equation.3">
                  <p:embed/>
                </p:oleObj>
              </mc:Choice>
              <mc:Fallback>
                <p:oleObj name="Ecuación" r:id="rId3" imgW="152334" imgH="139639"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3948" y="1628800"/>
                        <a:ext cx="265061" cy="242972"/>
                      </a:xfrm>
                      <a:prstGeom prst="rect">
                        <a:avLst/>
                      </a:prstGeom>
                      <a:noFill/>
                    </p:spPr>
                  </p:pic>
                </p:oleObj>
              </mc:Fallback>
            </mc:AlternateContent>
          </a:graphicData>
        </a:graphic>
      </p:graphicFrame>
      <p:graphicFrame>
        <p:nvGraphicFramePr>
          <p:cNvPr id="9" name="Objeto 8"/>
          <p:cNvGraphicFramePr>
            <a:graphicFrameLocks noChangeAspect="1"/>
          </p:cNvGraphicFramePr>
          <p:nvPr>
            <p:extLst>
              <p:ext uri="{D42A27DB-BD31-4B8C-83A1-F6EECF244321}">
                <p14:modId xmlns:p14="http://schemas.microsoft.com/office/powerpoint/2010/main" val="3570388321"/>
              </p:ext>
            </p:extLst>
          </p:nvPr>
        </p:nvGraphicFramePr>
        <p:xfrm>
          <a:off x="1892300" y="3367088"/>
          <a:ext cx="5692775" cy="1779587"/>
        </p:xfrm>
        <a:graphic>
          <a:graphicData uri="http://schemas.openxmlformats.org/presentationml/2006/ole">
            <mc:AlternateContent xmlns:mc="http://schemas.openxmlformats.org/markup-compatibility/2006">
              <mc:Choice xmlns:v="urn:schemas-microsoft-com:vml" Requires="v">
                <p:oleObj name="Ecuación" r:id="rId5" imgW="3695400" imgH="1155600" progId="Equation.3">
                  <p:embed/>
                </p:oleObj>
              </mc:Choice>
              <mc:Fallback>
                <p:oleObj name="Ecuación" r:id="rId5" imgW="3695400" imgH="1155600" progId="Equation.3">
                  <p:embed/>
                  <p:pic>
                    <p:nvPicPr>
                      <p:cNvPr id="0" name="Object 5"/>
                      <p:cNvPicPr>
                        <a:picLocks noChangeAspect="1" noChangeArrowheads="1"/>
                      </p:cNvPicPr>
                      <p:nvPr/>
                    </p:nvPicPr>
                    <p:blipFill>
                      <a:blip r:embed="rId6"/>
                      <a:srcRect/>
                      <a:stretch>
                        <a:fillRect/>
                      </a:stretch>
                    </p:blipFill>
                    <p:spPr bwMode="auto">
                      <a:xfrm>
                        <a:off x="1892300" y="3367088"/>
                        <a:ext cx="5692775" cy="1779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8"/>
          <p:cNvSpPr>
            <a:spLocks noChangeArrowheads="1"/>
          </p:cNvSpPr>
          <p:nvPr/>
        </p:nvSpPr>
        <p:spPr bwMode="auto">
          <a:xfrm>
            <a:off x="1222826" y="1479377"/>
            <a:ext cx="7921174"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sz="2400" b="0" i="0" u="none" strike="noStrike" cap="none" normalizeH="0" baseline="0" dirty="0">
                <a:ln>
                  <a:noFill/>
                </a:ln>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Todo número</a:t>
            </a:r>
            <a:r>
              <a:rPr kumimoji="0" lang="es-AR" sz="2400" b="0" i="0" u="none" strike="noStrike" cap="none" normalizeH="0" dirty="0">
                <a:ln>
                  <a:noFill/>
                </a:ln>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positivo    p</a:t>
            </a:r>
            <a:r>
              <a:rPr kumimoji="0" lang="es-AR" sz="2400" b="0" i="0" u="none" strike="noStrike" cap="none" normalizeH="0" baseline="0" dirty="0">
                <a:ln>
                  <a:noFill/>
                </a:ln>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uede expresarse, como se indicó cuando se trató el tema de “representación posicional”  como la suma de productos de cada uno de sus dígitos multiplicado por una potencia de 10:</a:t>
            </a:r>
            <a:endParaRPr kumimoji="0" lang="es-AR" sz="2400" b="0" i="0" u="none" strike="noStrike" cap="none" normalizeH="0" baseline="0" dirty="0">
              <a:ln>
                <a:noFill/>
              </a:ln>
              <a:solidFill>
                <a:schemeClr val="tx1"/>
              </a:solidFill>
              <a:effectLst/>
              <a:latin typeface="Franklin Gothic Book" panose="020B0503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3056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2000"/>
            <a:duotone>
              <a:schemeClr val="accent6">
                <a:shade val="45000"/>
                <a:satMod val="135000"/>
              </a:schemeClr>
              <a:prstClr val="white"/>
            </a:duotone>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998603" y="404664"/>
            <a:ext cx="6858762" cy="1384995"/>
          </a:xfrm>
          <a:prstGeom prst="rect">
            <a:avLst/>
          </a:prstGeom>
          <a:noFill/>
        </p:spPr>
        <p:txBody>
          <a:bodyPr wrap="square" rtlCol="0">
            <a:spAutoFit/>
          </a:bodyPr>
          <a:lstStyle/>
          <a:p>
            <a:pPr algn="ctr"/>
            <a:r>
              <a:rPr lang="es-AR" sz="2800" b="1" dirty="0">
                <a:latin typeface="Franklin Gothic Book" panose="020B0503020102020204" pitchFamily="34" charset="0"/>
              </a:rPr>
              <a:t>PROBLEMAS </a:t>
            </a:r>
          </a:p>
          <a:p>
            <a:pPr algn="ctr"/>
            <a:r>
              <a:rPr lang="es-AR" sz="2800" b="1" dirty="0">
                <a:latin typeface="Franklin Gothic Book" panose="020B0503020102020204" pitchFamily="34" charset="0"/>
              </a:rPr>
              <a:t>FUNDAMENTALES</a:t>
            </a:r>
          </a:p>
          <a:p>
            <a:pPr algn="ctr"/>
            <a:r>
              <a:rPr lang="es-AR" sz="2800" b="1" dirty="0">
                <a:latin typeface="Franklin Gothic Book" panose="020B0503020102020204" pitchFamily="34" charset="0"/>
              </a:rPr>
              <a:t>CON NÚMEROS APROXIMADOS</a:t>
            </a:r>
          </a:p>
        </p:txBody>
      </p:sp>
      <p:sp>
        <p:nvSpPr>
          <p:cNvPr id="3" name="Rectángulo 2"/>
          <p:cNvSpPr/>
          <p:nvPr/>
        </p:nvSpPr>
        <p:spPr>
          <a:xfrm>
            <a:off x="179512" y="1916832"/>
            <a:ext cx="8496944" cy="3046988"/>
          </a:xfrm>
          <a:prstGeom prst="rect">
            <a:avLst/>
          </a:prstGeom>
        </p:spPr>
        <p:txBody>
          <a:bodyPr wrap="square">
            <a:spAutoFit/>
          </a:bodyPr>
          <a:lstStyle/>
          <a:p>
            <a:r>
              <a:rPr lang="es-AR" sz="2400" b="1" i="1" dirty="0"/>
              <a:t>Hay dos tipos de problemas al trabajar con números aproximados</a:t>
            </a:r>
          </a:p>
          <a:p>
            <a:endParaRPr lang="es-AR" sz="2400" b="1" i="1" dirty="0"/>
          </a:p>
          <a:p>
            <a:pPr marL="457200" indent="-457200">
              <a:buAutoNum type="arabicParenR"/>
            </a:pPr>
            <a:r>
              <a:rPr lang="es-AR" sz="2400" dirty="0"/>
              <a:t>PROBLEMA DIRECTO: calcular el error del resultado de operaciones realizadas con números aproximados</a:t>
            </a:r>
          </a:p>
          <a:p>
            <a:pPr marL="457200" indent="-457200">
              <a:buAutoNum type="arabicParenR"/>
            </a:pPr>
            <a:endParaRPr lang="es-AR" sz="2400" dirty="0"/>
          </a:p>
          <a:p>
            <a:pPr marL="457200" indent="-457200">
              <a:buAutoNum type="arabicParenR"/>
            </a:pPr>
            <a:r>
              <a:rPr lang="es-AR" sz="2400" dirty="0"/>
              <a:t>PROBLEMA INVERSO: determinar el grado de aproximación que debe exigirse a los datos, para obtener resultados con una aproximación prefijada.</a:t>
            </a:r>
          </a:p>
        </p:txBody>
      </p:sp>
    </p:spTree>
    <p:extLst>
      <p:ext uri="{BB962C8B-B14F-4D97-AF65-F5344CB8AC3E}">
        <p14:creationId xmlns:p14="http://schemas.microsoft.com/office/powerpoint/2010/main" val="1354071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2000"/>
            <a:duotone>
              <a:schemeClr val="accent6">
                <a:shade val="45000"/>
                <a:satMod val="135000"/>
              </a:schemeClr>
              <a:prstClr val="white"/>
            </a:duotone>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998603" y="404664"/>
            <a:ext cx="6858762" cy="523220"/>
          </a:xfrm>
          <a:prstGeom prst="rect">
            <a:avLst/>
          </a:prstGeom>
          <a:noFill/>
        </p:spPr>
        <p:txBody>
          <a:bodyPr wrap="square" rtlCol="0">
            <a:spAutoFit/>
          </a:bodyPr>
          <a:lstStyle/>
          <a:p>
            <a:pPr algn="ctr"/>
            <a:r>
              <a:rPr lang="es-AR" sz="2800" b="1" dirty="0">
                <a:latin typeface="Franklin Gothic Book" panose="020B0503020102020204" pitchFamily="34" charset="0"/>
              </a:rPr>
              <a:t>TIPOS DE ERRORES</a:t>
            </a:r>
          </a:p>
        </p:txBody>
      </p:sp>
      <p:sp>
        <p:nvSpPr>
          <p:cNvPr id="3" name="Rectángulo 2"/>
          <p:cNvSpPr/>
          <p:nvPr/>
        </p:nvSpPr>
        <p:spPr>
          <a:xfrm>
            <a:off x="179512" y="927884"/>
            <a:ext cx="8496944" cy="4893647"/>
          </a:xfrm>
          <a:prstGeom prst="rect">
            <a:avLst/>
          </a:prstGeom>
        </p:spPr>
        <p:txBody>
          <a:bodyPr wrap="square">
            <a:spAutoFit/>
          </a:bodyPr>
          <a:lstStyle/>
          <a:p>
            <a:r>
              <a:rPr lang="es-AR" sz="2400" b="1" i="1" dirty="0">
                <a:latin typeface="Franklin Gothic Book" panose="020B0503020102020204" pitchFamily="34" charset="0"/>
              </a:rPr>
              <a:t>Supongamos que </a:t>
            </a:r>
            <a:r>
              <a:rPr lang="el-GR" sz="2400" b="1" i="1" dirty="0">
                <a:latin typeface="Franklin Gothic Book" panose="020B0503020102020204" pitchFamily="34" charset="0"/>
              </a:rPr>
              <a:t>α</a:t>
            </a:r>
            <a:r>
              <a:rPr lang="es-AR" sz="2400" b="1" i="1" dirty="0">
                <a:latin typeface="Franklin Gothic Book" panose="020B0503020102020204" pitchFamily="34" charset="0"/>
              </a:rPr>
              <a:t> : es el valor exacto de un número</a:t>
            </a:r>
          </a:p>
          <a:p>
            <a:r>
              <a:rPr lang="es-AR" sz="2400" b="1" i="1" dirty="0">
                <a:latin typeface="Franklin Gothic Book" panose="020B0503020102020204" pitchFamily="34" charset="0"/>
              </a:rPr>
              <a:t>	        y que  </a:t>
            </a:r>
            <a:r>
              <a:rPr lang="es-AR" sz="2400" i="1" dirty="0">
                <a:latin typeface="Franklin Gothic Book" panose="020B0503020102020204" pitchFamily="34" charset="0"/>
              </a:rPr>
              <a:t>a</a:t>
            </a:r>
            <a:r>
              <a:rPr lang="es-AR" sz="2400" b="1" i="1" dirty="0">
                <a:latin typeface="Franklin Gothic Book" panose="020B0503020102020204" pitchFamily="34" charset="0"/>
              </a:rPr>
              <a:t> : es el valor aproximado de ese número</a:t>
            </a:r>
          </a:p>
          <a:p>
            <a:endParaRPr lang="es-AR" sz="2400" b="1" i="1" dirty="0"/>
          </a:p>
          <a:p>
            <a:pPr marL="457200" indent="-457200">
              <a:buAutoNum type="arabicParenR"/>
            </a:pPr>
            <a:r>
              <a:rPr lang="es-AR" sz="2400" dirty="0"/>
              <a:t>ERROR ABSOLUTO de </a:t>
            </a:r>
            <a:r>
              <a:rPr lang="es-AR" sz="2400" b="1" dirty="0"/>
              <a:t>a</a:t>
            </a:r>
            <a:r>
              <a:rPr lang="es-AR" sz="2400" b="1" i="1" dirty="0"/>
              <a:t> </a:t>
            </a:r>
          </a:p>
          <a:p>
            <a:endParaRPr lang="es-AR" sz="2400" b="1" i="1" dirty="0"/>
          </a:p>
          <a:p>
            <a:pPr marL="457200" indent="-457200">
              <a:buAutoNum type="arabicParenR"/>
            </a:pPr>
            <a:endParaRPr lang="en-US" sz="2400" b="1" i="1" dirty="0"/>
          </a:p>
          <a:p>
            <a:pPr marL="457200" indent="-457200">
              <a:buFont typeface="+mj-lt"/>
              <a:buAutoNum type="arabicParenR" startAt="2"/>
            </a:pPr>
            <a:r>
              <a:rPr lang="en-US" sz="2400" dirty="0"/>
              <a:t>ERROR RELATIVO de </a:t>
            </a:r>
            <a:r>
              <a:rPr lang="en-US" sz="2400" b="1" dirty="0"/>
              <a:t>a</a:t>
            </a:r>
            <a:endParaRPr lang="es-AR" sz="2400" b="1" dirty="0"/>
          </a:p>
          <a:p>
            <a:pPr marL="457200" indent="-457200">
              <a:buAutoNum type="arabicParenR" startAt="2"/>
            </a:pPr>
            <a:endParaRPr lang="es-AR" sz="2400" b="1" i="1" dirty="0"/>
          </a:p>
          <a:p>
            <a:pPr marL="457200" indent="-457200">
              <a:buAutoNum type="arabicParenR" startAt="2"/>
            </a:pPr>
            <a:endParaRPr lang="es-AR" sz="2400" dirty="0"/>
          </a:p>
          <a:p>
            <a:pPr marL="457200" indent="-457200">
              <a:buAutoNum type="arabicParenR" startAt="2"/>
            </a:pPr>
            <a:r>
              <a:rPr lang="es-AR" sz="2400" dirty="0"/>
              <a:t>ERROR PORCENTUAL de </a:t>
            </a:r>
            <a:r>
              <a:rPr lang="es-AR" sz="2400" b="1" dirty="0"/>
              <a:t>a</a:t>
            </a:r>
          </a:p>
          <a:p>
            <a:pPr marL="457200" indent="-457200">
              <a:buAutoNum type="arabicParenR" startAt="2"/>
            </a:pPr>
            <a:endParaRPr lang="es-AR" sz="2400" dirty="0"/>
          </a:p>
          <a:p>
            <a:pPr marL="457200" indent="-457200">
              <a:buAutoNum type="arabicParenR" startAt="2"/>
            </a:pPr>
            <a:endParaRPr lang="es-AR" sz="2400" dirty="0"/>
          </a:p>
          <a:p>
            <a:endParaRPr lang="es-AR" sz="2400" dirty="0"/>
          </a:p>
        </p:txBody>
      </p:sp>
      <p:graphicFrame>
        <p:nvGraphicFramePr>
          <p:cNvPr id="4" name="Objeto 3"/>
          <p:cNvGraphicFramePr>
            <a:graphicFrameLocks noChangeAspect="1"/>
          </p:cNvGraphicFramePr>
          <p:nvPr>
            <p:extLst>
              <p:ext uri="{D42A27DB-BD31-4B8C-83A1-F6EECF244321}">
                <p14:modId xmlns:p14="http://schemas.microsoft.com/office/powerpoint/2010/main" val="2414428020"/>
              </p:ext>
            </p:extLst>
          </p:nvPr>
        </p:nvGraphicFramePr>
        <p:xfrm>
          <a:off x="3059804" y="2636898"/>
          <a:ext cx="1424736" cy="345168"/>
        </p:xfrm>
        <a:graphic>
          <a:graphicData uri="http://schemas.openxmlformats.org/presentationml/2006/ole">
            <mc:AlternateContent xmlns:mc="http://schemas.openxmlformats.org/markup-compatibility/2006">
              <mc:Choice xmlns:v="urn:schemas-microsoft-com:vml" Requires="v">
                <p:oleObj name="Ecuación" r:id="rId3" imgW="838080" imgH="203040" progId="Equation.3">
                  <p:embed/>
                </p:oleObj>
              </mc:Choice>
              <mc:Fallback>
                <p:oleObj name="Ecuación" r:id="rId3" imgW="838080" imgH="203040" progId="Equation.3">
                  <p:embed/>
                  <p:pic>
                    <p:nvPicPr>
                      <p:cNvPr id="0" name=""/>
                      <p:cNvPicPr/>
                      <p:nvPr/>
                    </p:nvPicPr>
                    <p:blipFill>
                      <a:blip r:embed="rId4"/>
                      <a:stretch>
                        <a:fillRect/>
                      </a:stretch>
                    </p:blipFill>
                    <p:spPr>
                      <a:xfrm>
                        <a:off x="3059804" y="2636898"/>
                        <a:ext cx="1424736" cy="345168"/>
                      </a:xfrm>
                      <a:prstGeom prst="rect">
                        <a:avLst/>
                      </a:prstGeom>
                    </p:spPr>
                  </p:pic>
                </p:oleObj>
              </mc:Fallback>
            </mc:AlternateContent>
          </a:graphicData>
        </a:graphic>
      </p:graphicFrame>
      <p:graphicFrame>
        <p:nvGraphicFramePr>
          <p:cNvPr id="5" name="Objeto 4"/>
          <p:cNvGraphicFramePr>
            <a:graphicFrameLocks noChangeAspect="1"/>
          </p:cNvGraphicFramePr>
          <p:nvPr>
            <p:extLst>
              <p:ext uri="{D42A27DB-BD31-4B8C-83A1-F6EECF244321}">
                <p14:modId xmlns:p14="http://schemas.microsoft.com/office/powerpoint/2010/main" val="228080354"/>
              </p:ext>
            </p:extLst>
          </p:nvPr>
        </p:nvGraphicFramePr>
        <p:xfrm>
          <a:off x="3048446" y="3550450"/>
          <a:ext cx="1379538" cy="666750"/>
        </p:xfrm>
        <a:graphic>
          <a:graphicData uri="http://schemas.openxmlformats.org/presentationml/2006/ole">
            <mc:AlternateContent xmlns:mc="http://schemas.openxmlformats.org/markup-compatibility/2006">
              <mc:Choice xmlns:v="urn:schemas-microsoft-com:vml" Requires="v">
                <p:oleObj name="Ecuación" r:id="rId5" imgW="812520" imgH="393480" progId="Equation.3">
                  <p:embed/>
                </p:oleObj>
              </mc:Choice>
              <mc:Fallback>
                <p:oleObj name="Ecuación" r:id="rId5" imgW="812520" imgH="393480" progId="Equation.3">
                  <p:embed/>
                  <p:pic>
                    <p:nvPicPr>
                      <p:cNvPr id="0" name=""/>
                      <p:cNvPicPr/>
                      <p:nvPr/>
                    </p:nvPicPr>
                    <p:blipFill>
                      <a:blip r:embed="rId6"/>
                      <a:stretch>
                        <a:fillRect/>
                      </a:stretch>
                    </p:blipFill>
                    <p:spPr>
                      <a:xfrm>
                        <a:off x="3048446" y="3550450"/>
                        <a:ext cx="1379538" cy="666750"/>
                      </a:xfrm>
                      <a:prstGeom prst="rect">
                        <a:avLst/>
                      </a:prstGeom>
                    </p:spPr>
                  </p:pic>
                </p:oleObj>
              </mc:Fallback>
            </mc:AlternateContent>
          </a:graphicData>
        </a:graphic>
      </p:graphicFrame>
      <p:graphicFrame>
        <p:nvGraphicFramePr>
          <p:cNvPr id="6" name="Objeto 5"/>
          <p:cNvGraphicFramePr>
            <a:graphicFrameLocks noChangeAspect="1"/>
          </p:cNvGraphicFramePr>
          <p:nvPr>
            <p:extLst>
              <p:ext uri="{D42A27DB-BD31-4B8C-83A1-F6EECF244321}">
                <p14:modId xmlns:p14="http://schemas.microsoft.com/office/powerpoint/2010/main" val="684631193"/>
              </p:ext>
            </p:extLst>
          </p:nvPr>
        </p:nvGraphicFramePr>
        <p:xfrm>
          <a:off x="2835275" y="4872038"/>
          <a:ext cx="1789113" cy="344487"/>
        </p:xfrm>
        <a:graphic>
          <a:graphicData uri="http://schemas.openxmlformats.org/presentationml/2006/ole">
            <mc:AlternateContent xmlns:mc="http://schemas.openxmlformats.org/markup-compatibility/2006">
              <mc:Choice xmlns:v="urn:schemas-microsoft-com:vml" Requires="v">
                <p:oleObj name="Ecuación" r:id="rId7" imgW="1054080" imgH="203040" progId="Equation.3">
                  <p:embed/>
                </p:oleObj>
              </mc:Choice>
              <mc:Fallback>
                <p:oleObj name="Ecuación" r:id="rId7" imgW="1054080" imgH="203040" progId="Equation.3">
                  <p:embed/>
                  <p:pic>
                    <p:nvPicPr>
                      <p:cNvPr id="0" name=""/>
                      <p:cNvPicPr/>
                      <p:nvPr/>
                    </p:nvPicPr>
                    <p:blipFill>
                      <a:blip r:embed="rId8"/>
                      <a:stretch>
                        <a:fillRect/>
                      </a:stretch>
                    </p:blipFill>
                    <p:spPr>
                      <a:xfrm>
                        <a:off x="2835275" y="4872038"/>
                        <a:ext cx="1789113" cy="344487"/>
                      </a:xfrm>
                      <a:prstGeom prst="rect">
                        <a:avLst/>
                      </a:prstGeom>
                    </p:spPr>
                  </p:pic>
                </p:oleObj>
              </mc:Fallback>
            </mc:AlternateContent>
          </a:graphicData>
        </a:graphic>
      </p:graphicFrame>
      <p:sp>
        <p:nvSpPr>
          <p:cNvPr id="7" name="CuadroTexto 6"/>
          <p:cNvSpPr txBox="1"/>
          <p:nvPr/>
        </p:nvSpPr>
        <p:spPr>
          <a:xfrm>
            <a:off x="179512" y="5373216"/>
            <a:ext cx="8496944" cy="1569660"/>
          </a:xfrm>
          <a:prstGeom prst="rect">
            <a:avLst/>
          </a:prstGeom>
          <a:noFill/>
        </p:spPr>
        <p:txBody>
          <a:bodyPr wrap="square" rtlCol="0">
            <a:spAutoFit/>
          </a:bodyPr>
          <a:lstStyle/>
          <a:p>
            <a:r>
              <a:rPr lang="en-US" sz="2400" dirty="0">
                <a:latin typeface="Franklin Gothic Book" panose="020B0503020102020204" pitchFamily="34" charset="0"/>
              </a:rPr>
              <a:t>En la mayor</a:t>
            </a:r>
            <a:r>
              <a:rPr lang="es-AR" sz="2400" dirty="0" err="1">
                <a:latin typeface="Franklin Gothic Book" panose="020B0503020102020204" pitchFamily="34" charset="0"/>
              </a:rPr>
              <a:t>ía</a:t>
            </a:r>
            <a:r>
              <a:rPr lang="es-AR" sz="2400" dirty="0">
                <a:latin typeface="Franklin Gothic Book" panose="020B0503020102020204" pitchFamily="34" charset="0"/>
              </a:rPr>
              <a:t> de los casos no se conoce el valor exacto </a:t>
            </a:r>
            <a:r>
              <a:rPr lang="el-GR" sz="2400" b="1" dirty="0">
                <a:latin typeface="Franklin Gothic Book" panose="020B0503020102020204" pitchFamily="34" charset="0"/>
              </a:rPr>
              <a:t>α</a:t>
            </a:r>
            <a:r>
              <a:rPr lang="es-AR" sz="2400" dirty="0">
                <a:latin typeface="Franklin Gothic Book" panose="020B0503020102020204" pitchFamily="34" charset="0"/>
              </a:rPr>
              <a:t> por lo que, para el error relativo, se suele utilizar</a:t>
            </a:r>
          </a:p>
          <a:p>
            <a:r>
              <a:rPr lang="es-AR" sz="2400" dirty="0">
                <a:latin typeface="Franklin Gothic Book" panose="020B0503020102020204" pitchFamily="34" charset="0"/>
              </a:rPr>
              <a:t>                                                 en lugar de</a:t>
            </a:r>
          </a:p>
          <a:p>
            <a:endParaRPr lang="es-AR" sz="2400" dirty="0">
              <a:latin typeface="Franklin Gothic Book" panose="020B0503020102020204" pitchFamily="34" charset="0"/>
            </a:endParaRPr>
          </a:p>
        </p:txBody>
      </p:sp>
      <p:graphicFrame>
        <p:nvGraphicFramePr>
          <p:cNvPr id="8" name="Objeto 7"/>
          <p:cNvGraphicFramePr>
            <a:graphicFrameLocks noChangeAspect="1"/>
          </p:cNvGraphicFramePr>
          <p:nvPr>
            <p:extLst>
              <p:ext uri="{D42A27DB-BD31-4B8C-83A1-F6EECF244321}">
                <p14:modId xmlns:p14="http://schemas.microsoft.com/office/powerpoint/2010/main" val="2674447741"/>
              </p:ext>
            </p:extLst>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cuación" r:id="rId9" imgW="114120" imgH="215640" progId="Equation.3">
                  <p:embed/>
                </p:oleObj>
              </mc:Choice>
              <mc:Fallback>
                <p:oleObj name="Ecuación" r:id="rId9" imgW="114120" imgH="215640" progId="Equation.3">
                  <p:embed/>
                  <p:pic>
                    <p:nvPicPr>
                      <p:cNvPr id="0" name=""/>
                      <p:cNvPicPr/>
                      <p:nvPr/>
                    </p:nvPicPr>
                    <p:blipFill>
                      <a:blip r:embed="rId10"/>
                      <a:stretch>
                        <a:fillRect/>
                      </a:stretch>
                    </p:blipFill>
                    <p:spPr>
                      <a:xfrm>
                        <a:off x="4514850" y="3321050"/>
                        <a:ext cx="114300" cy="215900"/>
                      </a:xfrm>
                      <a:prstGeom prst="rect">
                        <a:avLst/>
                      </a:prstGeom>
                    </p:spPr>
                  </p:pic>
                </p:oleObj>
              </mc:Fallback>
            </mc:AlternateContent>
          </a:graphicData>
        </a:graphic>
      </p:graphicFrame>
      <p:graphicFrame>
        <p:nvGraphicFramePr>
          <p:cNvPr id="9" name="Objeto 8"/>
          <p:cNvGraphicFramePr>
            <a:graphicFrameLocks noChangeAspect="1"/>
          </p:cNvGraphicFramePr>
          <p:nvPr>
            <p:extLst>
              <p:ext uri="{D42A27DB-BD31-4B8C-83A1-F6EECF244321}">
                <p14:modId xmlns:p14="http://schemas.microsoft.com/office/powerpoint/2010/main" val="592167981"/>
              </p:ext>
            </p:extLst>
          </p:nvPr>
        </p:nvGraphicFramePr>
        <p:xfrm>
          <a:off x="2358677" y="6145557"/>
          <a:ext cx="1379538" cy="666750"/>
        </p:xfrm>
        <a:graphic>
          <a:graphicData uri="http://schemas.openxmlformats.org/presentationml/2006/ole">
            <mc:AlternateContent xmlns:mc="http://schemas.openxmlformats.org/markup-compatibility/2006">
              <mc:Choice xmlns:v="urn:schemas-microsoft-com:vml" Requires="v">
                <p:oleObj name="Ecuación" r:id="rId11" imgW="812520" imgH="393480" progId="Equation.3">
                  <p:embed/>
                </p:oleObj>
              </mc:Choice>
              <mc:Fallback>
                <p:oleObj name="Ecuación" r:id="rId11" imgW="812520" imgH="393480" progId="Equation.3">
                  <p:embed/>
                  <p:pic>
                    <p:nvPicPr>
                      <p:cNvPr id="0" name=""/>
                      <p:cNvPicPr/>
                      <p:nvPr/>
                    </p:nvPicPr>
                    <p:blipFill>
                      <a:blip r:embed="rId12"/>
                      <a:stretch>
                        <a:fillRect/>
                      </a:stretch>
                    </p:blipFill>
                    <p:spPr>
                      <a:xfrm>
                        <a:off x="2358677" y="6145557"/>
                        <a:ext cx="1379538" cy="666750"/>
                      </a:xfrm>
                      <a:prstGeom prst="rect">
                        <a:avLst/>
                      </a:prstGeom>
                    </p:spPr>
                  </p:pic>
                </p:oleObj>
              </mc:Fallback>
            </mc:AlternateContent>
          </a:graphicData>
        </a:graphic>
      </p:graphicFrame>
      <p:graphicFrame>
        <p:nvGraphicFramePr>
          <p:cNvPr id="10" name="Objeto 9"/>
          <p:cNvGraphicFramePr>
            <a:graphicFrameLocks noChangeAspect="1"/>
          </p:cNvGraphicFramePr>
          <p:nvPr>
            <p:extLst>
              <p:ext uri="{D42A27DB-BD31-4B8C-83A1-F6EECF244321}">
                <p14:modId xmlns:p14="http://schemas.microsoft.com/office/powerpoint/2010/main" val="162460953"/>
              </p:ext>
            </p:extLst>
          </p:nvPr>
        </p:nvGraphicFramePr>
        <p:xfrm>
          <a:off x="5730875" y="6118225"/>
          <a:ext cx="646113" cy="666750"/>
        </p:xfrm>
        <a:graphic>
          <a:graphicData uri="http://schemas.openxmlformats.org/presentationml/2006/ole">
            <mc:AlternateContent xmlns:mc="http://schemas.openxmlformats.org/markup-compatibility/2006">
              <mc:Choice xmlns:v="urn:schemas-microsoft-com:vml" Requires="v">
                <p:oleObj name="Ecuación" r:id="rId13" imgW="380880" imgH="393480" progId="Equation.3">
                  <p:embed/>
                </p:oleObj>
              </mc:Choice>
              <mc:Fallback>
                <p:oleObj name="Ecuación" r:id="rId13" imgW="380880" imgH="393480" progId="Equation.3">
                  <p:embed/>
                  <p:pic>
                    <p:nvPicPr>
                      <p:cNvPr id="0" name=""/>
                      <p:cNvPicPr/>
                      <p:nvPr/>
                    </p:nvPicPr>
                    <p:blipFill>
                      <a:blip r:embed="rId14"/>
                      <a:stretch>
                        <a:fillRect/>
                      </a:stretch>
                    </p:blipFill>
                    <p:spPr>
                      <a:xfrm>
                        <a:off x="5730875" y="6118225"/>
                        <a:ext cx="646113" cy="666750"/>
                      </a:xfrm>
                      <a:prstGeom prst="rect">
                        <a:avLst/>
                      </a:prstGeom>
                    </p:spPr>
                  </p:pic>
                </p:oleObj>
              </mc:Fallback>
            </mc:AlternateContent>
          </a:graphicData>
        </a:graphic>
      </p:graphicFrame>
    </p:spTree>
    <p:extLst>
      <p:ext uri="{BB962C8B-B14F-4D97-AF65-F5344CB8AC3E}">
        <p14:creationId xmlns:p14="http://schemas.microsoft.com/office/powerpoint/2010/main" val="896356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2000"/>
            <a:duotone>
              <a:schemeClr val="accent6">
                <a:shade val="45000"/>
                <a:satMod val="135000"/>
              </a:schemeClr>
              <a:prstClr val="white"/>
            </a:duotone>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998603" y="404664"/>
            <a:ext cx="6858762" cy="523220"/>
          </a:xfrm>
          <a:prstGeom prst="rect">
            <a:avLst/>
          </a:prstGeom>
          <a:noFill/>
        </p:spPr>
        <p:txBody>
          <a:bodyPr wrap="square" rtlCol="0">
            <a:spAutoFit/>
          </a:bodyPr>
          <a:lstStyle/>
          <a:p>
            <a:pPr algn="ctr"/>
            <a:r>
              <a:rPr lang="es-AR" sz="2800" b="1" dirty="0">
                <a:latin typeface="Franklin Gothic Book" panose="020B0503020102020204" pitchFamily="34" charset="0"/>
              </a:rPr>
              <a:t>COTAS DE ERROR</a:t>
            </a:r>
          </a:p>
        </p:txBody>
      </p:sp>
      <p:sp>
        <p:nvSpPr>
          <p:cNvPr id="3" name="Rectángulo 2"/>
          <p:cNvSpPr/>
          <p:nvPr/>
        </p:nvSpPr>
        <p:spPr>
          <a:xfrm>
            <a:off x="179512" y="927884"/>
            <a:ext cx="8496944" cy="3416320"/>
          </a:xfrm>
          <a:prstGeom prst="rect">
            <a:avLst/>
          </a:prstGeom>
        </p:spPr>
        <p:txBody>
          <a:bodyPr wrap="square">
            <a:spAutoFit/>
          </a:bodyPr>
          <a:lstStyle/>
          <a:p>
            <a:r>
              <a:rPr lang="es-AR" sz="2400" dirty="0">
                <a:latin typeface="Franklin Gothic Book" panose="020B0503020102020204" pitchFamily="34" charset="0"/>
              </a:rPr>
              <a:t>Se llama cota superior del error absoluto de un número aproximado, a todo número real positivo </a:t>
            </a:r>
            <a:r>
              <a:rPr lang="el-GR" sz="2400" dirty="0">
                <a:latin typeface="Franklin Gothic Book" panose="020B0503020102020204" pitchFamily="34" charset="0"/>
              </a:rPr>
              <a:t>Δ</a:t>
            </a:r>
            <a:r>
              <a:rPr lang="es-AR" sz="2400" dirty="0">
                <a:latin typeface="Franklin Gothic Book" panose="020B0503020102020204" pitchFamily="34" charset="0"/>
              </a:rPr>
              <a:t>*(</a:t>
            </a:r>
            <a:r>
              <a:rPr lang="es-AR" sz="2400" b="1" dirty="0">
                <a:latin typeface="Franklin Gothic Book" panose="020B0503020102020204" pitchFamily="34" charset="0"/>
              </a:rPr>
              <a:t>a</a:t>
            </a:r>
            <a:r>
              <a:rPr lang="es-AR" sz="2400" dirty="0">
                <a:latin typeface="Franklin Gothic Book" panose="020B0503020102020204" pitchFamily="34" charset="0"/>
              </a:rPr>
              <a:t>) que verifique</a:t>
            </a:r>
          </a:p>
          <a:p>
            <a:endParaRPr lang="es-AR" sz="2400" dirty="0">
              <a:latin typeface="Franklin Gothic Book" panose="020B0503020102020204" pitchFamily="34" charset="0"/>
            </a:endParaRPr>
          </a:p>
          <a:p>
            <a:endParaRPr lang="es-AR" sz="2400" dirty="0">
              <a:latin typeface="Franklin Gothic Book" panose="020B0503020102020204" pitchFamily="34" charset="0"/>
            </a:endParaRPr>
          </a:p>
          <a:p>
            <a:r>
              <a:rPr lang="es-AR" sz="2400" dirty="0">
                <a:latin typeface="Franklin Gothic Book" panose="020B0503020102020204" pitchFamily="34" charset="0"/>
              </a:rPr>
              <a:t>lo que es equivalente a:</a:t>
            </a:r>
          </a:p>
          <a:p>
            <a:endParaRPr lang="es-AR" sz="2400" dirty="0">
              <a:latin typeface="Franklin Gothic Book" panose="020B0503020102020204" pitchFamily="34" charset="0"/>
            </a:endParaRPr>
          </a:p>
          <a:p>
            <a:endParaRPr lang="es-AR" sz="2400" dirty="0"/>
          </a:p>
          <a:p>
            <a:r>
              <a:rPr lang="es-AR" sz="2400" dirty="0"/>
              <a:t>que, para los valores límites, se escribe:</a:t>
            </a:r>
          </a:p>
          <a:p>
            <a:endParaRPr lang="es-AR" sz="2400" b="1" i="1" dirty="0"/>
          </a:p>
        </p:txBody>
      </p:sp>
      <p:graphicFrame>
        <p:nvGraphicFramePr>
          <p:cNvPr id="6" name="Objeto 5"/>
          <p:cNvGraphicFramePr>
            <a:graphicFrameLocks noChangeAspect="1"/>
          </p:cNvGraphicFramePr>
          <p:nvPr>
            <p:extLst>
              <p:ext uri="{D42A27DB-BD31-4B8C-83A1-F6EECF244321}">
                <p14:modId xmlns:p14="http://schemas.microsoft.com/office/powerpoint/2010/main" val="2706451755"/>
              </p:ext>
            </p:extLst>
          </p:nvPr>
        </p:nvGraphicFramePr>
        <p:xfrm>
          <a:off x="5296036" y="6088476"/>
          <a:ext cx="2133600" cy="344487"/>
        </p:xfrm>
        <a:graphic>
          <a:graphicData uri="http://schemas.openxmlformats.org/presentationml/2006/ole">
            <mc:AlternateContent xmlns:mc="http://schemas.openxmlformats.org/markup-compatibility/2006">
              <mc:Choice xmlns:v="urn:schemas-microsoft-com:vml" Requires="v">
                <p:oleObj name="Ecuación" r:id="rId3" imgW="1257120" imgH="203040" progId="Equation.3">
                  <p:embed/>
                </p:oleObj>
              </mc:Choice>
              <mc:Fallback>
                <p:oleObj name="Ecuación" r:id="rId3" imgW="1257120" imgH="203040" progId="Equation.3">
                  <p:embed/>
                  <p:pic>
                    <p:nvPicPr>
                      <p:cNvPr id="0" name=""/>
                      <p:cNvPicPr/>
                      <p:nvPr/>
                    </p:nvPicPr>
                    <p:blipFill>
                      <a:blip r:embed="rId4"/>
                      <a:stretch>
                        <a:fillRect/>
                      </a:stretch>
                    </p:blipFill>
                    <p:spPr>
                      <a:xfrm>
                        <a:off x="5296036" y="6088476"/>
                        <a:ext cx="2133600" cy="344487"/>
                      </a:xfrm>
                      <a:prstGeom prst="rect">
                        <a:avLst/>
                      </a:prstGeom>
                    </p:spPr>
                  </p:pic>
                </p:oleObj>
              </mc:Fallback>
            </mc:AlternateContent>
          </a:graphicData>
        </a:graphic>
      </p:graphicFrame>
      <p:sp>
        <p:nvSpPr>
          <p:cNvPr id="7" name="CuadroTexto 6"/>
          <p:cNvSpPr txBox="1"/>
          <p:nvPr/>
        </p:nvSpPr>
        <p:spPr>
          <a:xfrm>
            <a:off x="380678" y="4614297"/>
            <a:ext cx="8496944" cy="2308324"/>
          </a:xfrm>
          <a:prstGeom prst="rect">
            <a:avLst/>
          </a:prstGeom>
          <a:noFill/>
        </p:spPr>
        <p:txBody>
          <a:bodyPr wrap="square" rtlCol="0">
            <a:spAutoFit/>
          </a:bodyPr>
          <a:lstStyle/>
          <a:p>
            <a:r>
              <a:rPr lang="en-US" sz="2400" dirty="0">
                <a:latin typeface="Franklin Gothic Book" panose="020B0503020102020204" pitchFamily="34" charset="0"/>
              </a:rPr>
              <a:t>La </a:t>
            </a:r>
            <a:r>
              <a:rPr lang="en-US" sz="2400" dirty="0" err="1">
                <a:latin typeface="Franklin Gothic Book" panose="020B0503020102020204" pitchFamily="34" charset="0"/>
              </a:rPr>
              <a:t>cota</a:t>
            </a:r>
            <a:r>
              <a:rPr lang="en-US" sz="2400" dirty="0">
                <a:latin typeface="Franklin Gothic Book" panose="020B0503020102020204" pitchFamily="34" charset="0"/>
              </a:rPr>
              <a:t> del error </a:t>
            </a:r>
            <a:r>
              <a:rPr lang="en-US" sz="2400" dirty="0" err="1">
                <a:latin typeface="Franklin Gothic Book" panose="020B0503020102020204" pitchFamily="34" charset="0"/>
              </a:rPr>
              <a:t>indica</a:t>
            </a:r>
            <a:r>
              <a:rPr lang="en-US" sz="2400" dirty="0">
                <a:latin typeface="Franklin Gothic Book" panose="020B0503020102020204" pitchFamily="34" charset="0"/>
              </a:rPr>
              <a:t> el </a:t>
            </a:r>
            <a:r>
              <a:rPr lang="en-US" sz="2400" dirty="0" err="1">
                <a:latin typeface="Franklin Gothic Book" panose="020B0503020102020204" pitchFamily="34" charset="0"/>
              </a:rPr>
              <a:t>apartamiento</a:t>
            </a:r>
            <a:r>
              <a:rPr lang="en-US" sz="2400" dirty="0">
                <a:latin typeface="Franklin Gothic Book" panose="020B0503020102020204" pitchFamily="34" charset="0"/>
              </a:rPr>
              <a:t> m</a:t>
            </a:r>
            <a:r>
              <a:rPr lang="es-AR" sz="2400" dirty="0" err="1">
                <a:latin typeface="Franklin Gothic Book" panose="020B0503020102020204" pitchFamily="34" charset="0"/>
              </a:rPr>
              <a:t>áximo</a:t>
            </a:r>
            <a:r>
              <a:rPr lang="es-AR" sz="2400" dirty="0">
                <a:latin typeface="Franklin Gothic Book" panose="020B0503020102020204" pitchFamily="34" charset="0"/>
              </a:rPr>
              <a:t> que podría tener </a:t>
            </a:r>
            <a:r>
              <a:rPr lang="es-AR" sz="2400" b="1" dirty="0">
                <a:latin typeface="Franklin Gothic Book" panose="020B0503020102020204" pitchFamily="34" charset="0"/>
              </a:rPr>
              <a:t>a</a:t>
            </a:r>
            <a:r>
              <a:rPr lang="es-AR" sz="2400" dirty="0">
                <a:latin typeface="Franklin Gothic Book" panose="020B0503020102020204" pitchFamily="34" charset="0"/>
              </a:rPr>
              <a:t> con respecto a </a:t>
            </a:r>
            <a:r>
              <a:rPr lang="el-GR" sz="2400" b="1" dirty="0">
                <a:latin typeface="Franklin Gothic Book" panose="020B0503020102020204" pitchFamily="34" charset="0"/>
              </a:rPr>
              <a:t>α</a:t>
            </a:r>
            <a:endParaRPr lang="es-AR" sz="2400" b="1" dirty="0">
              <a:latin typeface="Franklin Gothic Book" panose="020B0503020102020204" pitchFamily="34" charset="0"/>
            </a:endParaRPr>
          </a:p>
          <a:p>
            <a:r>
              <a:rPr lang="es-AR" sz="2400" dirty="0">
                <a:latin typeface="Franklin Gothic Book" panose="020B0503020102020204" pitchFamily="34" charset="0"/>
              </a:rPr>
              <a:t>Con criterios similares, se definen las cotas del error relativo y porcentual como</a:t>
            </a:r>
          </a:p>
          <a:p>
            <a:endParaRPr lang="es-AR" sz="2400" dirty="0">
              <a:latin typeface="Franklin Gothic Book" panose="020B0503020102020204" pitchFamily="34" charset="0"/>
            </a:endParaRPr>
          </a:p>
          <a:p>
            <a:r>
              <a:rPr lang="es-AR" sz="2400" dirty="0">
                <a:latin typeface="Franklin Gothic Book" panose="020B0503020102020204" pitchFamily="34" charset="0"/>
              </a:rPr>
              <a:t>                                                 </a:t>
            </a:r>
          </a:p>
        </p:txBody>
      </p:sp>
      <p:graphicFrame>
        <p:nvGraphicFramePr>
          <p:cNvPr id="8" name="Objeto 7"/>
          <p:cNvGraphicFramePr>
            <a:graphicFrameLocks noChangeAspect="1"/>
          </p:cNvGraphicFramePr>
          <p:nvPr>
            <p:extLst>
              <p:ext uri="{D42A27DB-BD31-4B8C-83A1-F6EECF244321}">
                <p14:modId xmlns:p14="http://schemas.microsoft.com/office/powerpoint/2010/main" val="2674447741"/>
              </p:ext>
            </p:extLst>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cuación" r:id="rId5" imgW="114120" imgH="215640" progId="Equation.3">
                  <p:embed/>
                </p:oleObj>
              </mc:Choice>
              <mc:Fallback>
                <p:oleObj name="Ecuación" r:id="rId5" imgW="114120" imgH="215640" progId="Equation.3">
                  <p:embed/>
                  <p:pic>
                    <p:nvPicPr>
                      <p:cNvPr id="0" name=""/>
                      <p:cNvPicPr/>
                      <p:nvPr/>
                    </p:nvPicPr>
                    <p:blipFill>
                      <a:blip r:embed="rId6"/>
                      <a:stretch>
                        <a:fillRect/>
                      </a:stretch>
                    </p:blipFill>
                    <p:spPr>
                      <a:xfrm>
                        <a:off x="4514850" y="3321050"/>
                        <a:ext cx="114300" cy="215900"/>
                      </a:xfrm>
                      <a:prstGeom prst="rect">
                        <a:avLst/>
                      </a:prstGeom>
                    </p:spPr>
                  </p:pic>
                </p:oleObj>
              </mc:Fallback>
            </mc:AlternateContent>
          </a:graphicData>
        </a:graphic>
      </p:graphicFrame>
      <p:graphicFrame>
        <p:nvGraphicFramePr>
          <p:cNvPr id="9" name="Objeto 8"/>
          <p:cNvGraphicFramePr>
            <a:graphicFrameLocks noChangeAspect="1"/>
          </p:cNvGraphicFramePr>
          <p:nvPr>
            <p:extLst>
              <p:ext uri="{D42A27DB-BD31-4B8C-83A1-F6EECF244321}">
                <p14:modId xmlns:p14="http://schemas.microsoft.com/office/powerpoint/2010/main" val="196418437"/>
              </p:ext>
            </p:extLst>
          </p:nvPr>
        </p:nvGraphicFramePr>
        <p:xfrm>
          <a:off x="2559050" y="5953125"/>
          <a:ext cx="1746250" cy="666750"/>
        </p:xfrm>
        <a:graphic>
          <a:graphicData uri="http://schemas.openxmlformats.org/presentationml/2006/ole">
            <mc:AlternateContent xmlns:mc="http://schemas.openxmlformats.org/markup-compatibility/2006">
              <mc:Choice xmlns:v="urn:schemas-microsoft-com:vml" Requires="v">
                <p:oleObj name="Ecuación" r:id="rId7" imgW="1028520" imgH="393480" progId="Equation.3">
                  <p:embed/>
                </p:oleObj>
              </mc:Choice>
              <mc:Fallback>
                <p:oleObj name="Ecuación" r:id="rId7" imgW="1028520" imgH="393480" progId="Equation.3">
                  <p:embed/>
                  <p:pic>
                    <p:nvPicPr>
                      <p:cNvPr id="0" name=""/>
                      <p:cNvPicPr/>
                      <p:nvPr/>
                    </p:nvPicPr>
                    <p:blipFill>
                      <a:blip r:embed="rId8"/>
                      <a:stretch>
                        <a:fillRect/>
                      </a:stretch>
                    </p:blipFill>
                    <p:spPr>
                      <a:xfrm>
                        <a:off x="2559050" y="5953125"/>
                        <a:ext cx="1746250" cy="666750"/>
                      </a:xfrm>
                      <a:prstGeom prst="rect">
                        <a:avLst/>
                      </a:prstGeom>
                    </p:spPr>
                  </p:pic>
                </p:oleObj>
              </mc:Fallback>
            </mc:AlternateContent>
          </a:graphicData>
        </a:graphic>
      </p:graphicFrame>
      <p:graphicFrame>
        <p:nvGraphicFramePr>
          <p:cNvPr id="11" name="Objeto 10"/>
          <p:cNvGraphicFramePr>
            <a:graphicFrameLocks noChangeAspect="1"/>
          </p:cNvGraphicFramePr>
          <p:nvPr>
            <p:extLst>
              <p:ext uri="{D42A27DB-BD31-4B8C-83A1-F6EECF244321}">
                <p14:modId xmlns:p14="http://schemas.microsoft.com/office/powerpoint/2010/main" val="821014003"/>
              </p:ext>
            </p:extLst>
          </p:nvPr>
        </p:nvGraphicFramePr>
        <p:xfrm>
          <a:off x="3165122" y="1787687"/>
          <a:ext cx="2525724" cy="431460"/>
        </p:xfrm>
        <a:graphic>
          <a:graphicData uri="http://schemas.openxmlformats.org/presentationml/2006/ole">
            <mc:AlternateContent xmlns:mc="http://schemas.openxmlformats.org/markup-compatibility/2006">
              <mc:Choice xmlns:v="urn:schemas-microsoft-com:vml" Requires="v">
                <p:oleObj name="Ecuación" r:id="rId9" imgW="1485720" imgH="253800" progId="Equation.3">
                  <p:embed/>
                </p:oleObj>
              </mc:Choice>
              <mc:Fallback>
                <p:oleObj name="Ecuación" r:id="rId9" imgW="1485720" imgH="253800" progId="Equation.3">
                  <p:embed/>
                  <p:pic>
                    <p:nvPicPr>
                      <p:cNvPr id="0" name=""/>
                      <p:cNvPicPr/>
                      <p:nvPr/>
                    </p:nvPicPr>
                    <p:blipFill>
                      <a:blip r:embed="rId10"/>
                      <a:stretch>
                        <a:fillRect/>
                      </a:stretch>
                    </p:blipFill>
                    <p:spPr>
                      <a:xfrm>
                        <a:off x="3165122" y="1787687"/>
                        <a:ext cx="2525724" cy="431460"/>
                      </a:xfrm>
                      <a:prstGeom prst="rect">
                        <a:avLst/>
                      </a:prstGeom>
                    </p:spPr>
                  </p:pic>
                </p:oleObj>
              </mc:Fallback>
            </mc:AlternateContent>
          </a:graphicData>
        </a:graphic>
      </p:graphicFrame>
      <p:graphicFrame>
        <p:nvGraphicFramePr>
          <p:cNvPr id="12" name="Objeto 11"/>
          <p:cNvGraphicFramePr>
            <a:graphicFrameLocks noChangeAspect="1"/>
          </p:cNvGraphicFramePr>
          <p:nvPr>
            <p:extLst>
              <p:ext uri="{D42A27DB-BD31-4B8C-83A1-F6EECF244321}">
                <p14:modId xmlns:p14="http://schemas.microsoft.com/office/powerpoint/2010/main" val="776002464"/>
              </p:ext>
            </p:extLst>
          </p:nvPr>
        </p:nvGraphicFramePr>
        <p:xfrm>
          <a:off x="3078410" y="2939816"/>
          <a:ext cx="2957796" cy="345168"/>
        </p:xfrm>
        <a:graphic>
          <a:graphicData uri="http://schemas.openxmlformats.org/presentationml/2006/ole">
            <mc:AlternateContent xmlns:mc="http://schemas.openxmlformats.org/markup-compatibility/2006">
              <mc:Choice xmlns:v="urn:schemas-microsoft-com:vml" Requires="v">
                <p:oleObj name="Ecuación" r:id="rId11" imgW="1739880" imgH="203040" progId="Equation.3">
                  <p:embed/>
                </p:oleObj>
              </mc:Choice>
              <mc:Fallback>
                <p:oleObj name="Ecuación" r:id="rId11" imgW="1739880" imgH="203040" progId="Equation.3">
                  <p:embed/>
                  <p:pic>
                    <p:nvPicPr>
                      <p:cNvPr id="0" name=""/>
                      <p:cNvPicPr/>
                      <p:nvPr/>
                    </p:nvPicPr>
                    <p:blipFill>
                      <a:blip r:embed="rId12"/>
                      <a:stretch>
                        <a:fillRect/>
                      </a:stretch>
                    </p:blipFill>
                    <p:spPr>
                      <a:xfrm>
                        <a:off x="3078410" y="2939816"/>
                        <a:ext cx="2957796" cy="345168"/>
                      </a:xfrm>
                      <a:prstGeom prst="rect">
                        <a:avLst/>
                      </a:prstGeom>
                    </p:spPr>
                  </p:pic>
                </p:oleObj>
              </mc:Fallback>
            </mc:AlternateContent>
          </a:graphicData>
        </a:graphic>
      </p:graphicFrame>
      <p:graphicFrame>
        <p:nvGraphicFramePr>
          <p:cNvPr id="13" name="Objeto 12"/>
          <p:cNvGraphicFramePr>
            <a:graphicFrameLocks noChangeAspect="1"/>
          </p:cNvGraphicFramePr>
          <p:nvPr>
            <p:extLst>
              <p:ext uri="{D42A27DB-BD31-4B8C-83A1-F6EECF244321}">
                <p14:modId xmlns:p14="http://schemas.microsoft.com/office/powerpoint/2010/main" val="2516842767"/>
              </p:ext>
            </p:extLst>
          </p:nvPr>
        </p:nvGraphicFramePr>
        <p:xfrm>
          <a:off x="3618614" y="4058495"/>
          <a:ext cx="1618740" cy="345168"/>
        </p:xfrm>
        <a:graphic>
          <a:graphicData uri="http://schemas.openxmlformats.org/presentationml/2006/ole">
            <mc:AlternateContent xmlns:mc="http://schemas.openxmlformats.org/markup-compatibility/2006">
              <mc:Choice xmlns:v="urn:schemas-microsoft-com:vml" Requires="v">
                <p:oleObj name="Ecuación" r:id="rId13" imgW="952200" imgH="203040" progId="Equation.3">
                  <p:embed/>
                </p:oleObj>
              </mc:Choice>
              <mc:Fallback>
                <p:oleObj name="Ecuación" r:id="rId13" imgW="952200" imgH="203040" progId="Equation.3">
                  <p:embed/>
                  <p:pic>
                    <p:nvPicPr>
                      <p:cNvPr id="0" name=""/>
                      <p:cNvPicPr/>
                      <p:nvPr/>
                    </p:nvPicPr>
                    <p:blipFill>
                      <a:blip r:embed="rId14"/>
                      <a:stretch>
                        <a:fillRect/>
                      </a:stretch>
                    </p:blipFill>
                    <p:spPr>
                      <a:xfrm>
                        <a:off x="3618614" y="4058495"/>
                        <a:ext cx="1618740" cy="345168"/>
                      </a:xfrm>
                      <a:prstGeom prst="rect">
                        <a:avLst/>
                      </a:prstGeom>
                    </p:spPr>
                  </p:pic>
                </p:oleObj>
              </mc:Fallback>
            </mc:AlternateContent>
          </a:graphicData>
        </a:graphic>
      </p:graphicFrame>
    </p:spTree>
    <p:extLst>
      <p:ext uri="{BB962C8B-B14F-4D97-AF65-F5344CB8AC3E}">
        <p14:creationId xmlns:p14="http://schemas.microsoft.com/office/powerpoint/2010/main" val="517275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2000"/>
            <a:duotone>
              <a:schemeClr val="accent6">
                <a:shade val="45000"/>
                <a:satMod val="135000"/>
              </a:schemeClr>
              <a:prstClr val="white"/>
            </a:duotone>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998603" y="404664"/>
            <a:ext cx="6858762" cy="523220"/>
          </a:xfrm>
          <a:prstGeom prst="rect">
            <a:avLst/>
          </a:prstGeom>
          <a:noFill/>
        </p:spPr>
        <p:txBody>
          <a:bodyPr wrap="square" rtlCol="0">
            <a:spAutoFit/>
          </a:bodyPr>
          <a:lstStyle/>
          <a:p>
            <a:pPr algn="ctr"/>
            <a:r>
              <a:rPr lang="es-AR" sz="2800" b="1" dirty="0">
                <a:latin typeface="Franklin Gothic Book" panose="020B0503020102020204" pitchFamily="34" charset="0"/>
              </a:rPr>
              <a:t>Cifras Exactas de un Número Aproximado</a:t>
            </a:r>
          </a:p>
        </p:txBody>
      </p:sp>
      <p:sp>
        <p:nvSpPr>
          <p:cNvPr id="3" name="Rectángulo 2"/>
          <p:cNvSpPr/>
          <p:nvPr/>
        </p:nvSpPr>
        <p:spPr>
          <a:xfrm>
            <a:off x="179512" y="927884"/>
            <a:ext cx="8496944" cy="5632311"/>
          </a:xfrm>
          <a:prstGeom prst="rect">
            <a:avLst/>
          </a:prstGeom>
        </p:spPr>
        <p:txBody>
          <a:bodyPr wrap="square">
            <a:spAutoFit/>
          </a:bodyPr>
          <a:lstStyle/>
          <a:p>
            <a:r>
              <a:rPr lang="es-AR" sz="2400" dirty="0">
                <a:latin typeface="Franklin Gothic Book" panose="020B0503020102020204" pitchFamily="34" charset="0"/>
              </a:rPr>
              <a:t>Dado un número aproximado:</a:t>
            </a:r>
          </a:p>
          <a:p>
            <a:endParaRPr lang="es-AR" sz="2400" dirty="0">
              <a:latin typeface="Franklin Gothic Book" panose="020B0503020102020204" pitchFamily="34" charset="0"/>
            </a:endParaRPr>
          </a:p>
          <a:p>
            <a:endParaRPr lang="es-AR" sz="2400" dirty="0">
              <a:latin typeface="Franklin Gothic Book" panose="020B0503020102020204" pitchFamily="34" charset="0"/>
            </a:endParaRPr>
          </a:p>
          <a:p>
            <a:r>
              <a:rPr lang="es-AR" sz="2400" dirty="0">
                <a:latin typeface="Franklin Gothic Book" panose="020B0503020102020204" pitchFamily="34" charset="0"/>
              </a:rPr>
              <a:t>						con </a:t>
            </a:r>
          </a:p>
          <a:p>
            <a:endParaRPr lang="es-AR" sz="2400" dirty="0">
              <a:latin typeface="Franklin Gothic Book" panose="020B0503020102020204" pitchFamily="34" charset="0"/>
            </a:endParaRPr>
          </a:p>
          <a:p>
            <a:r>
              <a:rPr lang="es-AR" sz="2400" dirty="0">
                <a:latin typeface="Franklin Gothic Book" panose="020B0503020102020204" pitchFamily="34" charset="0"/>
              </a:rPr>
              <a:t>Diremos que tiene todas sus cifras significativas exactas (en sentido amplio) si se verifica que:</a:t>
            </a:r>
          </a:p>
          <a:p>
            <a:endParaRPr lang="es-AR" sz="2400" dirty="0">
              <a:latin typeface="Franklin Gothic Book" panose="020B0503020102020204" pitchFamily="34" charset="0"/>
            </a:endParaRPr>
          </a:p>
          <a:p>
            <a:endParaRPr lang="es-AR" sz="2400" dirty="0">
              <a:latin typeface="Franklin Gothic Book" panose="020B0503020102020204" pitchFamily="34" charset="0"/>
            </a:endParaRPr>
          </a:p>
          <a:p>
            <a:endParaRPr lang="es-AR" sz="2400" dirty="0">
              <a:latin typeface="Franklin Gothic Book" panose="020B0503020102020204" pitchFamily="34" charset="0"/>
            </a:endParaRPr>
          </a:p>
          <a:p>
            <a:r>
              <a:rPr lang="es-AR" sz="2400" dirty="0">
                <a:latin typeface="Franklin Gothic Book" panose="020B0503020102020204" pitchFamily="34" charset="0"/>
              </a:rPr>
              <a:t>Donde:</a:t>
            </a:r>
          </a:p>
          <a:p>
            <a:r>
              <a:rPr lang="es-AR" sz="2400" dirty="0">
                <a:latin typeface="Franklin Gothic Book" panose="020B0503020102020204" pitchFamily="34" charset="0"/>
              </a:rPr>
              <a:t>m: es la cantidad de cifras significativas exactas</a:t>
            </a:r>
          </a:p>
          <a:p>
            <a:r>
              <a:rPr lang="es-AR" sz="2400" dirty="0">
                <a:latin typeface="Franklin Gothic Book" panose="020B0503020102020204" pitchFamily="34" charset="0"/>
              </a:rPr>
              <a:t>k: es el exponente que surge de expresar al número aproximado en notación de coma flotante normalizada.</a:t>
            </a:r>
          </a:p>
          <a:p>
            <a:endParaRPr lang="es-AR" sz="2400" dirty="0">
              <a:latin typeface="Franklin Gothic Book" panose="020B0503020102020204" pitchFamily="34" charset="0"/>
            </a:endParaRPr>
          </a:p>
        </p:txBody>
      </p:sp>
      <p:graphicFrame>
        <p:nvGraphicFramePr>
          <p:cNvPr id="8" name="Objeto 7"/>
          <p:cNvGraphicFramePr>
            <a:graphicFrameLocks noChangeAspect="1"/>
          </p:cNvGraphicFramePr>
          <p:nvPr>
            <p:extLst>
              <p:ext uri="{D42A27DB-BD31-4B8C-83A1-F6EECF244321}">
                <p14:modId xmlns:p14="http://schemas.microsoft.com/office/powerpoint/2010/main" val="2674447741"/>
              </p:ext>
            </p:extLst>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cuación" r:id="rId3" imgW="114120" imgH="215640" progId="Equation.3">
                  <p:embed/>
                </p:oleObj>
              </mc:Choice>
              <mc:Fallback>
                <p:oleObj name="Ecuación" r:id="rId3" imgW="114120" imgH="215640" progId="Equation.3">
                  <p:embed/>
                  <p:pic>
                    <p:nvPicPr>
                      <p:cNvPr id="0" name=""/>
                      <p:cNvPicPr/>
                      <p:nvPr/>
                    </p:nvPicPr>
                    <p:blipFill>
                      <a:blip r:embed="rId4"/>
                      <a:stretch>
                        <a:fillRect/>
                      </a:stretch>
                    </p:blipFill>
                    <p:spPr>
                      <a:xfrm>
                        <a:off x="4514850" y="3321050"/>
                        <a:ext cx="114300" cy="215900"/>
                      </a:xfrm>
                      <a:prstGeom prst="rect">
                        <a:avLst/>
                      </a:prstGeom>
                    </p:spPr>
                  </p:pic>
                </p:oleObj>
              </mc:Fallback>
            </mc:AlternateContent>
          </a:graphicData>
        </a:graphic>
      </p:graphicFrame>
      <p:graphicFrame>
        <p:nvGraphicFramePr>
          <p:cNvPr id="11" name="Objeto 10"/>
          <p:cNvGraphicFramePr>
            <a:graphicFrameLocks noChangeAspect="1"/>
          </p:cNvGraphicFramePr>
          <p:nvPr>
            <p:extLst>
              <p:ext uri="{D42A27DB-BD31-4B8C-83A1-F6EECF244321}">
                <p14:modId xmlns:p14="http://schemas.microsoft.com/office/powerpoint/2010/main" val="2761267220"/>
              </p:ext>
            </p:extLst>
          </p:nvPr>
        </p:nvGraphicFramePr>
        <p:xfrm>
          <a:off x="2915816" y="3744039"/>
          <a:ext cx="2741612" cy="431800"/>
        </p:xfrm>
        <a:graphic>
          <a:graphicData uri="http://schemas.openxmlformats.org/presentationml/2006/ole">
            <mc:AlternateContent xmlns:mc="http://schemas.openxmlformats.org/markup-compatibility/2006">
              <mc:Choice xmlns:v="urn:schemas-microsoft-com:vml" Requires="v">
                <p:oleObj name="Ecuación" r:id="rId5" imgW="1612800" imgH="253800" progId="Equation.3">
                  <p:embed/>
                </p:oleObj>
              </mc:Choice>
              <mc:Fallback>
                <p:oleObj name="Ecuación" r:id="rId5" imgW="1612800" imgH="253800" progId="Equation.3">
                  <p:embed/>
                  <p:pic>
                    <p:nvPicPr>
                      <p:cNvPr id="0" name=""/>
                      <p:cNvPicPr/>
                      <p:nvPr/>
                    </p:nvPicPr>
                    <p:blipFill>
                      <a:blip r:embed="rId6"/>
                      <a:stretch>
                        <a:fillRect/>
                      </a:stretch>
                    </p:blipFill>
                    <p:spPr>
                      <a:xfrm>
                        <a:off x="2915816" y="3744039"/>
                        <a:ext cx="2741612" cy="431800"/>
                      </a:xfrm>
                      <a:prstGeom prst="rect">
                        <a:avLst/>
                      </a:prstGeom>
                    </p:spPr>
                  </p:pic>
                </p:oleObj>
              </mc:Fallback>
            </mc:AlternateContent>
          </a:graphicData>
        </a:graphic>
      </p:graphicFrame>
      <p:graphicFrame>
        <p:nvGraphicFramePr>
          <p:cNvPr id="14" name="Objeto 13"/>
          <p:cNvGraphicFramePr>
            <a:graphicFrameLocks noChangeAspect="1"/>
          </p:cNvGraphicFramePr>
          <p:nvPr>
            <p:extLst>
              <p:ext uri="{D42A27DB-BD31-4B8C-83A1-F6EECF244321}">
                <p14:modId xmlns:p14="http://schemas.microsoft.com/office/powerpoint/2010/main" val="1709147908"/>
              </p:ext>
            </p:extLst>
          </p:nvPr>
        </p:nvGraphicFramePr>
        <p:xfrm>
          <a:off x="3406775" y="1537865"/>
          <a:ext cx="2444750" cy="382587"/>
        </p:xfrm>
        <a:graphic>
          <a:graphicData uri="http://schemas.openxmlformats.org/presentationml/2006/ole">
            <mc:AlternateContent xmlns:mc="http://schemas.openxmlformats.org/markup-compatibility/2006">
              <mc:Choice xmlns:v="urn:schemas-microsoft-com:vml" Requires="v">
                <p:oleObj name="Ecuación" r:id="rId7" imgW="1536480" imgH="241200" progId="Equation.3">
                  <p:embed/>
                </p:oleObj>
              </mc:Choice>
              <mc:Fallback>
                <p:oleObj name="Ecuación" r:id="rId7" imgW="1536480" imgH="241200" progId="Equation.3">
                  <p:embed/>
                  <p:pic>
                    <p:nvPicPr>
                      <p:cNvPr id="0" name=""/>
                      <p:cNvPicPr/>
                      <p:nvPr/>
                    </p:nvPicPr>
                    <p:blipFill>
                      <a:blip r:embed="rId8"/>
                      <a:stretch>
                        <a:fillRect/>
                      </a:stretch>
                    </p:blipFill>
                    <p:spPr>
                      <a:xfrm>
                        <a:off x="3406775" y="1537865"/>
                        <a:ext cx="2444750" cy="382587"/>
                      </a:xfrm>
                      <a:prstGeom prst="rect">
                        <a:avLst/>
                      </a:prstGeom>
                    </p:spPr>
                  </p:pic>
                </p:oleObj>
              </mc:Fallback>
            </mc:AlternateContent>
          </a:graphicData>
        </a:graphic>
      </p:graphicFrame>
      <p:graphicFrame>
        <p:nvGraphicFramePr>
          <p:cNvPr id="15" name="Objeto 14"/>
          <p:cNvGraphicFramePr>
            <a:graphicFrameLocks noChangeAspect="1"/>
          </p:cNvGraphicFramePr>
          <p:nvPr>
            <p:extLst>
              <p:ext uri="{D42A27DB-BD31-4B8C-83A1-F6EECF244321}">
                <p14:modId xmlns:p14="http://schemas.microsoft.com/office/powerpoint/2010/main" val="300147522"/>
              </p:ext>
            </p:extLst>
          </p:nvPr>
        </p:nvGraphicFramePr>
        <p:xfrm>
          <a:off x="6372200" y="2132856"/>
          <a:ext cx="662083" cy="340711"/>
        </p:xfrm>
        <a:graphic>
          <a:graphicData uri="http://schemas.openxmlformats.org/presentationml/2006/ole">
            <mc:AlternateContent xmlns:mc="http://schemas.openxmlformats.org/markup-compatibility/2006">
              <mc:Choice xmlns:v="urn:schemas-microsoft-com:vml" Requires="v">
                <p:oleObj name="Ecuación" r:id="rId9" imgW="419040" imgH="215640" progId="Equation.3">
                  <p:embed/>
                </p:oleObj>
              </mc:Choice>
              <mc:Fallback>
                <p:oleObj name="Ecuación" r:id="rId9" imgW="419040" imgH="215640" progId="Equation.3">
                  <p:embed/>
                  <p:pic>
                    <p:nvPicPr>
                      <p:cNvPr id="0" name=""/>
                      <p:cNvPicPr/>
                      <p:nvPr/>
                    </p:nvPicPr>
                    <p:blipFill>
                      <a:blip r:embed="rId10"/>
                      <a:stretch>
                        <a:fillRect/>
                      </a:stretch>
                    </p:blipFill>
                    <p:spPr>
                      <a:xfrm>
                        <a:off x="6372200" y="2132856"/>
                        <a:ext cx="662083" cy="340711"/>
                      </a:xfrm>
                      <a:prstGeom prst="rect">
                        <a:avLst/>
                      </a:prstGeom>
                    </p:spPr>
                  </p:pic>
                </p:oleObj>
              </mc:Fallback>
            </mc:AlternateContent>
          </a:graphicData>
        </a:graphic>
      </p:graphicFrame>
    </p:spTree>
    <p:extLst>
      <p:ext uri="{BB962C8B-B14F-4D97-AF65-F5344CB8AC3E}">
        <p14:creationId xmlns:p14="http://schemas.microsoft.com/office/powerpoint/2010/main" val="1137318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2000"/>
            <a:duotone>
              <a:schemeClr val="accent6">
                <a:shade val="45000"/>
                <a:satMod val="135000"/>
              </a:schemeClr>
              <a:prstClr val="white"/>
            </a:duotone>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467544" y="548680"/>
            <a:ext cx="8280920" cy="523220"/>
          </a:xfrm>
          <a:prstGeom prst="rect">
            <a:avLst/>
          </a:prstGeom>
          <a:noFill/>
        </p:spPr>
        <p:txBody>
          <a:bodyPr wrap="square" rtlCol="0">
            <a:spAutoFit/>
          </a:bodyPr>
          <a:lstStyle/>
          <a:p>
            <a:r>
              <a:rPr lang="es-AR" sz="2800" b="1" dirty="0">
                <a:latin typeface="Franklin Gothic Book" panose="020B0503020102020204" pitchFamily="34" charset="0"/>
              </a:rPr>
              <a:t>FÓRMULA GENERAL DE PROPAGACIÓN DE ERRORES</a:t>
            </a:r>
          </a:p>
        </p:txBody>
      </p:sp>
      <p:sp>
        <p:nvSpPr>
          <p:cNvPr id="3" name="Rectángulo 2"/>
          <p:cNvSpPr/>
          <p:nvPr/>
        </p:nvSpPr>
        <p:spPr>
          <a:xfrm>
            <a:off x="683568" y="2276872"/>
            <a:ext cx="7848872" cy="2677656"/>
          </a:xfrm>
          <a:prstGeom prst="rect">
            <a:avLst/>
          </a:prstGeom>
        </p:spPr>
        <p:txBody>
          <a:bodyPr wrap="square">
            <a:spAutoFit/>
          </a:bodyPr>
          <a:lstStyle/>
          <a:p>
            <a:r>
              <a:rPr lang="es-AR" sz="2400" dirty="0"/>
              <a:t>Operar con números aproximados (es decir con números que tienen un error asociado por no ser exactos) implica que el resultado de la operación tendrá un error asociado.</a:t>
            </a:r>
          </a:p>
          <a:p>
            <a:endParaRPr lang="es-AR" sz="2400" dirty="0"/>
          </a:p>
          <a:p>
            <a:r>
              <a:rPr lang="es-AR" sz="2400" dirty="0"/>
              <a:t>La magnitud del error depende tanto del </a:t>
            </a:r>
            <a:r>
              <a:rPr lang="es-AR" sz="2400" u="sng" dirty="0"/>
              <a:t>error de los números involucrados</a:t>
            </a:r>
            <a:r>
              <a:rPr lang="es-AR" sz="2400" dirty="0"/>
              <a:t> en la operación como en el </a:t>
            </a:r>
            <a:r>
              <a:rPr lang="es-AR" sz="2400" u="sng" dirty="0"/>
              <a:t>tipo de operación</a:t>
            </a:r>
            <a:r>
              <a:rPr lang="es-AR" sz="2400" dirty="0"/>
              <a:t> que hacemos con ellos</a:t>
            </a:r>
          </a:p>
        </p:txBody>
      </p:sp>
    </p:spTree>
    <p:extLst>
      <p:ext uri="{BB962C8B-B14F-4D97-AF65-F5344CB8AC3E}">
        <p14:creationId xmlns:p14="http://schemas.microsoft.com/office/powerpoint/2010/main" val="2801824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2000"/>
            <a:duotone>
              <a:schemeClr val="accent6">
                <a:shade val="45000"/>
                <a:satMod val="135000"/>
              </a:schemeClr>
              <a:prstClr val="white"/>
            </a:duotone>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467544" y="332656"/>
            <a:ext cx="8280920" cy="523220"/>
          </a:xfrm>
          <a:prstGeom prst="rect">
            <a:avLst/>
          </a:prstGeom>
          <a:noFill/>
        </p:spPr>
        <p:txBody>
          <a:bodyPr wrap="square" rtlCol="0">
            <a:spAutoFit/>
          </a:bodyPr>
          <a:lstStyle/>
          <a:p>
            <a:r>
              <a:rPr lang="es-AR" sz="2800" b="1" dirty="0">
                <a:latin typeface="Franklin Gothic Book" panose="020B0503020102020204" pitchFamily="34" charset="0"/>
              </a:rPr>
              <a:t>FÓRMULA GENERAL DE PROPAGACIÓN DE ERRORES</a:t>
            </a:r>
          </a:p>
        </p:txBody>
      </p:sp>
      <p:sp>
        <p:nvSpPr>
          <p:cNvPr id="3" name="Rectángulo 2"/>
          <p:cNvSpPr/>
          <p:nvPr/>
        </p:nvSpPr>
        <p:spPr>
          <a:xfrm>
            <a:off x="481630" y="1052736"/>
            <a:ext cx="7848872" cy="5262979"/>
          </a:xfrm>
          <a:prstGeom prst="rect">
            <a:avLst/>
          </a:prstGeom>
        </p:spPr>
        <p:txBody>
          <a:bodyPr wrap="square">
            <a:spAutoFit/>
          </a:bodyPr>
          <a:lstStyle/>
          <a:p>
            <a:r>
              <a:rPr lang="es-AR" sz="2400" dirty="0"/>
              <a:t>Para calcular cuál es el error del resultado planteamos :</a:t>
            </a:r>
          </a:p>
          <a:p>
            <a:pPr marL="342900" indent="-342900">
              <a:buFontTx/>
              <a:buChar char="-"/>
            </a:pPr>
            <a:r>
              <a:rPr lang="es-AR" sz="2400" dirty="0"/>
              <a:t>Sea un conjunto de números aproximados</a:t>
            </a:r>
          </a:p>
          <a:p>
            <a:pPr marL="342900" indent="-342900">
              <a:buFontTx/>
              <a:buChar char="-"/>
            </a:pPr>
            <a:endParaRPr lang="es-AR" sz="2400" dirty="0"/>
          </a:p>
          <a:p>
            <a:pPr marL="342900" indent="-342900">
              <a:buFontTx/>
              <a:buChar char="-"/>
            </a:pPr>
            <a:endParaRPr lang="es-AR" sz="2400" dirty="0"/>
          </a:p>
          <a:p>
            <a:pPr marL="342900" indent="-342900">
              <a:buFontTx/>
              <a:buChar char="-"/>
            </a:pPr>
            <a:endParaRPr lang="es-AR" sz="2400" dirty="0"/>
          </a:p>
          <a:p>
            <a:pPr marL="342900" indent="-342900">
              <a:buFontTx/>
              <a:buChar char="-"/>
            </a:pPr>
            <a:r>
              <a:rPr lang="es-AR" sz="2400" dirty="0"/>
              <a:t>Sea un numero </a:t>
            </a:r>
            <a:r>
              <a:rPr lang="es-AR" sz="2400" b="1" dirty="0"/>
              <a:t>u</a:t>
            </a:r>
            <a:r>
              <a:rPr lang="es-AR" sz="2400" dirty="0"/>
              <a:t> que representa el resultado de aplicar una cierta función </a:t>
            </a:r>
            <a:r>
              <a:rPr lang="es-AR" sz="2400" b="1" dirty="0"/>
              <a:t>f</a:t>
            </a:r>
            <a:r>
              <a:rPr lang="es-AR" sz="2400" dirty="0"/>
              <a:t> a los números aproximados, o sea: </a:t>
            </a:r>
          </a:p>
          <a:p>
            <a:pPr marL="342900" indent="-342900">
              <a:buFontTx/>
              <a:buChar char="-"/>
            </a:pPr>
            <a:endParaRPr lang="es-AR" sz="2400" dirty="0"/>
          </a:p>
          <a:p>
            <a:pPr marL="342900" indent="-342900">
              <a:buFontTx/>
              <a:buChar char="-"/>
            </a:pPr>
            <a:endParaRPr lang="es-AR" sz="2400" dirty="0"/>
          </a:p>
          <a:p>
            <a:pPr marL="342900" indent="-342900">
              <a:buFontTx/>
              <a:buChar char="-"/>
            </a:pPr>
            <a:endParaRPr lang="es-AR" sz="2400" dirty="0"/>
          </a:p>
          <a:p>
            <a:pPr marL="342900" indent="-342900">
              <a:buFontTx/>
              <a:buChar char="-"/>
            </a:pPr>
            <a:r>
              <a:rPr lang="en-US" sz="2400" dirty="0" err="1"/>
              <a:t>Llamando</a:t>
            </a:r>
            <a:r>
              <a:rPr lang="en-US" sz="2400" dirty="0"/>
              <a:t> </a:t>
            </a:r>
            <a:r>
              <a:rPr lang="el-GR" sz="2400" dirty="0"/>
              <a:t>Δ</a:t>
            </a:r>
            <a:r>
              <a:rPr lang="en-US" sz="2400" dirty="0"/>
              <a:t>(x</a:t>
            </a:r>
            <a:r>
              <a:rPr lang="en-US" sz="2400" baseline="-25000" dirty="0"/>
              <a:t>i</a:t>
            </a:r>
            <a:r>
              <a:rPr lang="en-US" sz="2400" dirty="0"/>
              <a:t>) con </a:t>
            </a:r>
            <a:r>
              <a:rPr lang="en-US" sz="2400" dirty="0" err="1"/>
              <a:t>i</a:t>
            </a:r>
            <a:r>
              <a:rPr lang="en-US" sz="2400" dirty="0"/>
              <a:t>=1, 2, 3, …n a los </a:t>
            </a:r>
            <a:r>
              <a:rPr lang="en-US" sz="2400" dirty="0" err="1"/>
              <a:t>errores</a:t>
            </a:r>
            <a:r>
              <a:rPr lang="en-US" sz="2400" dirty="0"/>
              <a:t> </a:t>
            </a:r>
            <a:r>
              <a:rPr lang="en-US" sz="2400" dirty="0" err="1"/>
              <a:t>absolutos</a:t>
            </a:r>
            <a:r>
              <a:rPr lang="en-US" sz="2400" dirty="0"/>
              <a:t> </a:t>
            </a:r>
            <a:r>
              <a:rPr lang="en-US" sz="2400" dirty="0" err="1"/>
              <a:t>asociados</a:t>
            </a:r>
            <a:r>
              <a:rPr lang="en-US" sz="2400" dirty="0"/>
              <a:t> a los n</a:t>
            </a:r>
            <a:r>
              <a:rPr lang="es-AR" sz="2400" dirty="0" err="1"/>
              <a:t>úmeros</a:t>
            </a:r>
            <a:r>
              <a:rPr lang="es-AR" sz="2400" dirty="0"/>
              <a:t> aproximados, </a:t>
            </a:r>
          </a:p>
          <a:p>
            <a:r>
              <a:rPr lang="es-AR" sz="2400" dirty="0"/>
              <a:t>Se puede demostrar que:</a:t>
            </a:r>
            <a:endParaRPr lang="en-US" sz="2400" dirty="0"/>
          </a:p>
          <a:p>
            <a:pPr marL="342900" indent="-342900">
              <a:buFontTx/>
              <a:buChar char="-"/>
            </a:pPr>
            <a:endParaRPr lang="es-AR" sz="2400" dirty="0"/>
          </a:p>
        </p:txBody>
      </p:sp>
      <p:graphicFrame>
        <p:nvGraphicFramePr>
          <p:cNvPr id="4" name="Objeto 3"/>
          <p:cNvGraphicFramePr>
            <a:graphicFrameLocks noChangeAspect="1"/>
          </p:cNvGraphicFramePr>
          <p:nvPr>
            <p:extLst>
              <p:ext uri="{D42A27DB-BD31-4B8C-83A1-F6EECF244321}">
                <p14:modId xmlns:p14="http://schemas.microsoft.com/office/powerpoint/2010/main" val="186465866"/>
              </p:ext>
            </p:extLst>
          </p:nvPr>
        </p:nvGraphicFramePr>
        <p:xfrm>
          <a:off x="3294788" y="2060848"/>
          <a:ext cx="3777876" cy="388620"/>
        </p:xfrm>
        <a:graphic>
          <a:graphicData uri="http://schemas.openxmlformats.org/presentationml/2006/ole">
            <mc:AlternateContent xmlns:mc="http://schemas.openxmlformats.org/markup-compatibility/2006">
              <mc:Choice xmlns:v="urn:schemas-microsoft-com:vml" Requires="v">
                <p:oleObj name="Ecuación" r:id="rId3" imgW="2222280" imgH="228600" progId="Equation.3">
                  <p:embed/>
                </p:oleObj>
              </mc:Choice>
              <mc:Fallback>
                <p:oleObj name="Ecuación" r:id="rId3" imgW="2222280" imgH="228600" progId="Equation.3">
                  <p:embed/>
                  <p:pic>
                    <p:nvPicPr>
                      <p:cNvPr id="0" name=""/>
                      <p:cNvPicPr/>
                      <p:nvPr/>
                    </p:nvPicPr>
                    <p:blipFill>
                      <a:blip r:embed="rId4"/>
                      <a:stretch>
                        <a:fillRect/>
                      </a:stretch>
                    </p:blipFill>
                    <p:spPr>
                      <a:xfrm>
                        <a:off x="3294788" y="2060848"/>
                        <a:ext cx="3777876" cy="388620"/>
                      </a:xfrm>
                      <a:prstGeom prst="rect">
                        <a:avLst/>
                      </a:prstGeom>
                    </p:spPr>
                  </p:pic>
                </p:oleObj>
              </mc:Fallback>
            </mc:AlternateContent>
          </a:graphicData>
        </a:graphic>
      </p:graphicFrame>
      <p:graphicFrame>
        <p:nvGraphicFramePr>
          <p:cNvPr id="5" name="Objeto 4"/>
          <p:cNvGraphicFramePr>
            <a:graphicFrameLocks noChangeAspect="1"/>
          </p:cNvGraphicFramePr>
          <p:nvPr>
            <p:extLst>
              <p:ext uri="{D42A27DB-BD31-4B8C-83A1-F6EECF244321}">
                <p14:modId xmlns:p14="http://schemas.microsoft.com/office/powerpoint/2010/main" val="671763326"/>
              </p:ext>
            </p:extLst>
          </p:nvPr>
        </p:nvGraphicFramePr>
        <p:xfrm>
          <a:off x="3294774" y="3861048"/>
          <a:ext cx="2439432" cy="388620"/>
        </p:xfrm>
        <a:graphic>
          <a:graphicData uri="http://schemas.openxmlformats.org/presentationml/2006/ole">
            <mc:AlternateContent xmlns:mc="http://schemas.openxmlformats.org/markup-compatibility/2006">
              <mc:Choice xmlns:v="urn:schemas-microsoft-com:vml" Requires="v">
                <p:oleObj name="Ecuación" r:id="rId5" imgW="1434960" imgH="228600" progId="Equation.3">
                  <p:embed/>
                </p:oleObj>
              </mc:Choice>
              <mc:Fallback>
                <p:oleObj name="Ecuación" r:id="rId5" imgW="1434960" imgH="228600" progId="Equation.3">
                  <p:embed/>
                  <p:pic>
                    <p:nvPicPr>
                      <p:cNvPr id="0" name=""/>
                      <p:cNvPicPr/>
                      <p:nvPr/>
                    </p:nvPicPr>
                    <p:blipFill>
                      <a:blip r:embed="rId6"/>
                      <a:stretch>
                        <a:fillRect/>
                      </a:stretch>
                    </p:blipFill>
                    <p:spPr>
                      <a:xfrm>
                        <a:off x="3294774" y="3861048"/>
                        <a:ext cx="2439432" cy="388620"/>
                      </a:xfrm>
                      <a:prstGeom prst="rect">
                        <a:avLst/>
                      </a:prstGeom>
                    </p:spPr>
                  </p:pic>
                </p:oleObj>
              </mc:Fallback>
            </mc:AlternateContent>
          </a:graphicData>
        </a:graphic>
      </p:graphicFrame>
      <p:graphicFrame>
        <p:nvGraphicFramePr>
          <p:cNvPr id="6" name="Objeto 5"/>
          <p:cNvGraphicFramePr>
            <a:graphicFrameLocks noChangeAspect="1"/>
          </p:cNvGraphicFramePr>
          <p:nvPr>
            <p:extLst>
              <p:ext uri="{D42A27DB-BD31-4B8C-83A1-F6EECF244321}">
                <p14:modId xmlns:p14="http://schemas.microsoft.com/office/powerpoint/2010/main" val="1507055831"/>
              </p:ext>
            </p:extLst>
          </p:nvPr>
        </p:nvGraphicFramePr>
        <p:xfrm>
          <a:off x="4607990" y="5808592"/>
          <a:ext cx="2460852" cy="820080"/>
        </p:xfrm>
        <a:graphic>
          <a:graphicData uri="http://schemas.openxmlformats.org/presentationml/2006/ole">
            <mc:AlternateContent xmlns:mc="http://schemas.openxmlformats.org/markup-compatibility/2006">
              <mc:Choice xmlns:v="urn:schemas-microsoft-com:vml" Requires="v">
                <p:oleObj name="Ecuación" r:id="rId7" imgW="1447560" imgH="482400" progId="Equation.3">
                  <p:embed/>
                </p:oleObj>
              </mc:Choice>
              <mc:Fallback>
                <p:oleObj name="Ecuación" r:id="rId7" imgW="1447560" imgH="482400" progId="Equation.3">
                  <p:embed/>
                  <p:pic>
                    <p:nvPicPr>
                      <p:cNvPr id="0" name=""/>
                      <p:cNvPicPr/>
                      <p:nvPr/>
                    </p:nvPicPr>
                    <p:blipFill>
                      <a:blip r:embed="rId8"/>
                      <a:stretch>
                        <a:fillRect/>
                      </a:stretch>
                    </p:blipFill>
                    <p:spPr>
                      <a:xfrm>
                        <a:off x="4607990" y="5808592"/>
                        <a:ext cx="2460852" cy="820080"/>
                      </a:xfrm>
                      <a:prstGeom prst="rect">
                        <a:avLst/>
                      </a:prstGeom>
                    </p:spPr>
                  </p:pic>
                </p:oleObj>
              </mc:Fallback>
            </mc:AlternateContent>
          </a:graphicData>
        </a:graphic>
      </p:graphicFrame>
    </p:spTree>
    <p:extLst>
      <p:ext uri="{BB962C8B-B14F-4D97-AF65-F5344CB8AC3E}">
        <p14:creationId xmlns:p14="http://schemas.microsoft.com/office/powerpoint/2010/main" val="3832773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2000"/>
            <a:duotone>
              <a:schemeClr val="accent6">
                <a:shade val="45000"/>
                <a:satMod val="135000"/>
              </a:schemeClr>
              <a:prstClr val="white"/>
            </a:duotone>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467544" y="332656"/>
            <a:ext cx="8280920" cy="523220"/>
          </a:xfrm>
          <a:prstGeom prst="rect">
            <a:avLst/>
          </a:prstGeom>
          <a:noFill/>
        </p:spPr>
        <p:txBody>
          <a:bodyPr wrap="square" rtlCol="0">
            <a:spAutoFit/>
          </a:bodyPr>
          <a:lstStyle/>
          <a:p>
            <a:r>
              <a:rPr lang="es-AR" sz="2800" b="1" dirty="0">
                <a:latin typeface="Franklin Gothic Book" panose="020B0503020102020204" pitchFamily="34" charset="0"/>
              </a:rPr>
              <a:t>FÓRMULA GENERAL DE PROPAGACIÓN DE ERRORES</a:t>
            </a:r>
          </a:p>
        </p:txBody>
      </p:sp>
      <p:sp>
        <p:nvSpPr>
          <p:cNvPr id="3" name="Rectángulo 2"/>
          <p:cNvSpPr/>
          <p:nvPr/>
        </p:nvSpPr>
        <p:spPr>
          <a:xfrm>
            <a:off x="481630" y="1052736"/>
            <a:ext cx="7848872" cy="6001643"/>
          </a:xfrm>
          <a:prstGeom prst="rect">
            <a:avLst/>
          </a:prstGeom>
        </p:spPr>
        <p:txBody>
          <a:bodyPr wrap="square">
            <a:spAutoFit/>
          </a:bodyPr>
          <a:lstStyle/>
          <a:p>
            <a:pPr marL="342900" indent="-342900">
              <a:buFontTx/>
              <a:buChar char="-"/>
            </a:pPr>
            <a:r>
              <a:rPr lang="es-AR" sz="2400" dirty="0"/>
              <a:t>Considerando:</a:t>
            </a:r>
          </a:p>
          <a:p>
            <a:pPr marL="342900" indent="-342900">
              <a:buFontTx/>
              <a:buChar char="-"/>
            </a:pPr>
            <a:endParaRPr lang="es-AR" sz="2400" dirty="0"/>
          </a:p>
          <a:p>
            <a:pPr marL="342900" indent="-342900">
              <a:buFontTx/>
              <a:buChar char="-"/>
            </a:pPr>
            <a:endParaRPr lang="es-AR" sz="2400" dirty="0"/>
          </a:p>
          <a:p>
            <a:pPr marL="342900" indent="-342900">
              <a:buFontTx/>
              <a:buChar char="-"/>
            </a:pPr>
            <a:endParaRPr lang="es-AR" sz="2400" dirty="0"/>
          </a:p>
          <a:p>
            <a:pPr marL="342900" indent="-342900">
              <a:buFontTx/>
              <a:buChar char="-"/>
            </a:pPr>
            <a:r>
              <a:rPr lang="es-AR" sz="2400" dirty="0"/>
              <a:t>Recordando la definición de Cota de Error, se puede afirmar que una cota superior para </a:t>
            </a:r>
            <a:r>
              <a:rPr lang="el-GR" sz="2400" dirty="0"/>
              <a:t>Δ</a:t>
            </a:r>
            <a:r>
              <a:rPr lang="es-AR" sz="2400" dirty="0"/>
              <a:t>(u) es:</a:t>
            </a:r>
          </a:p>
          <a:p>
            <a:pPr marL="342900" indent="-342900">
              <a:buFontTx/>
              <a:buChar char="-"/>
            </a:pPr>
            <a:endParaRPr lang="es-AR" sz="2400" dirty="0"/>
          </a:p>
          <a:p>
            <a:pPr marL="342900" indent="-342900">
              <a:buFontTx/>
              <a:buChar char="-"/>
            </a:pPr>
            <a:endParaRPr lang="es-AR" sz="2400" dirty="0"/>
          </a:p>
          <a:p>
            <a:pPr marL="342900" indent="-342900">
              <a:buFontTx/>
              <a:buChar char="-"/>
            </a:pPr>
            <a:endParaRPr lang="es-AR" sz="2400" dirty="0"/>
          </a:p>
          <a:p>
            <a:pPr marL="342900" indent="-342900">
              <a:buFontTx/>
              <a:buChar char="-"/>
            </a:pPr>
            <a:r>
              <a:rPr lang="es-AR" sz="2400" dirty="0"/>
              <a:t>Considerando la definición de error relativo:</a:t>
            </a:r>
          </a:p>
          <a:p>
            <a:pPr marL="342900" indent="-342900">
              <a:buFontTx/>
              <a:buChar char="-"/>
            </a:pPr>
            <a:endParaRPr lang="es-AR" sz="2400" dirty="0"/>
          </a:p>
          <a:p>
            <a:pPr marL="342900" indent="-342900">
              <a:buFontTx/>
              <a:buChar char="-"/>
            </a:pPr>
            <a:r>
              <a:rPr lang="en-US" sz="2400" dirty="0"/>
              <a:t>                                        </a:t>
            </a:r>
            <a:r>
              <a:rPr lang="en-US" sz="2400" dirty="0" err="1"/>
              <a:t>resulta</a:t>
            </a:r>
            <a:r>
              <a:rPr lang="en-US" sz="2400" dirty="0"/>
              <a:t> </a:t>
            </a:r>
            <a:r>
              <a:rPr lang="en-US" sz="2400" dirty="0" err="1"/>
              <a:t>que</a:t>
            </a:r>
            <a:r>
              <a:rPr lang="en-US" sz="2400" dirty="0"/>
              <a:t> </a:t>
            </a:r>
            <a:endParaRPr lang="es-AR" sz="2400" dirty="0"/>
          </a:p>
          <a:p>
            <a:pPr marL="342900" indent="-342900">
              <a:buFontTx/>
              <a:buChar char="-"/>
            </a:pPr>
            <a:endParaRPr lang="es-AR" sz="2400" dirty="0"/>
          </a:p>
          <a:p>
            <a:r>
              <a:rPr lang="es-AR" sz="2400" dirty="0"/>
              <a:t>A este planteo, que consiste en determinar el error asociado a un número que resulta de operar con números aproximados se lo conoce como </a:t>
            </a:r>
            <a:r>
              <a:rPr lang="es-AR" sz="2400"/>
              <a:t>PROBLEMA DIRECTO</a:t>
            </a:r>
            <a:endParaRPr lang="es-AR" sz="2400" dirty="0"/>
          </a:p>
        </p:txBody>
      </p:sp>
      <p:graphicFrame>
        <p:nvGraphicFramePr>
          <p:cNvPr id="6" name="Objeto 5"/>
          <p:cNvGraphicFramePr>
            <a:graphicFrameLocks noChangeAspect="1"/>
          </p:cNvGraphicFramePr>
          <p:nvPr>
            <p:extLst>
              <p:ext uri="{D42A27DB-BD31-4B8C-83A1-F6EECF244321}">
                <p14:modId xmlns:p14="http://schemas.microsoft.com/office/powerpoint/2010/main" val="212004430"/>
              </p:ext>
            </p:extLst>
          </p:nvPr>
        </p:nvGraphicFramePr>
        <p:xfrm>
          <a:off x="3175640" y="1622817"/>
          <a:ext cx="2460852" cy="820080"/>
        </p:xfrm>
        <a:graphic>
          <a:graphicData uri="http://schemas.openxmlformats.org/presentationml/2006/ole">
            <mc:AlternateContent xmlns:mc="http://schemas.openxmlformats.org/markup-compatibility/2006">
              <mc:Choice xmlns:v="urn:schemas-microsoft-com:vml" Requires="v">
                <p:oleObj name="Ecuación" r:id="rId3" imgW="1447560" imgH="482400" progId="Equation.3">
                  <p:embed/>
                </p:oleObj>
              </mc:Choice>
              <mc:Fallback>
                <p:oleObj name="Ecuación" r:id="rId3" imgW="1447560" imgH="482400" progId="Equation.3">
                  <p:embed/>
                  <p:pic>
                    <p:nvPicPr>
                      <p:cNvPr id="0" name=""/>
                      <p:cNvPicPr/>
                      <p:nvPr/>
                    </p:nvPicPr>
                    <p:blipFill>
                      <a:blip r:embed="rId4"/>
                      <a:stretch>
                        <a:fillRect/>
                      </a:stretch>
                    </p:blipFill>
                    <p:spPr>
                      <a:xfrm>
                        <a:off x="3175640" y="1622817"/>
                        <a:ext cx="2460852" cy="820080"/>
                      </a:xfrm>
                      <a:prstGeom prst="rect">
                        <a:avLst/>
                      </a:prstGeom>
                    </p:spPr>
                  </p:pic>
                </p:oleObj>
              </mc:Fallback>
            </mc:AlternateContent>
          </a:graphicData>
        </a:graphic>
      </p:graphicFrame>
      <p:graphicFrame>
        <p:nvGraphicFramePr>
          <p:cNvPr id="7" name="Objeto 6"/>
          <p:cNvGraphicFramePr>
            <a:graphicFrameLocks noChangeAspect="1"/>
          </p:cNvGraphicFramePr>
          <p:nvPr>
            <p:extLst>
              <p:ext uri="{D42A27DB-BD31-4B8C-83A1-F6EECF244321}">
                <p14:modId xmlns:p14="http://schemas.microsoft.com/office/powerpoint/2010/main" val="2572477863"/>
              </p:ext>
            </p:extLst>
          </p:nvPr>
        </p:nvGraphicFramePr>
        <p:xfrm>
          <a:off x="3132138" y="3357563"/>
          <a:ext cx="2678112" cy="819150"/>
        </p:xfrm>
        <a:graphic>
          <a:graphicData uri="http://schemas.openxmlformats.org/presentationml/2006/ole">
            <mc:AlternateContent xmlns:mc="http://schemas.openxmlformats.org/markup-compatibility/2006">
              <mc:Choice xmlns:v="urn:schemas-microsoft-com:vml" Requires="v">
                <p:oleObj name="Ecuación" r:id="rId5" imgW="1574640" imgH="482400" progId="Equation.3">
                  <p:embed/>
                </p:oleObj>
              </mc:Choice>
              <mc:Fallback>
                <p:oleObj name="Ecuación" r:id="rId5" imgW="1574640" imgH="482400" progId="Equation.3">
                  <p:embed/>
                  <p:pic>
                    <p:nvPicPr>
                      <p:cNvPr id="0" name=""/>
                      <p:cNvPicPr/>
                      <p:nvPr/>
                    </p:nvPicPr>
                    <p:blipFill>
                      <a:blip r:embed="rId6"/>
                      <a:stretch>
                        <a:fillRect/>
                      </a:stretch>
                    </p:blipFill>
                    <p:spPr>
                      <a:xfrm>
                        <a:off x="3132138" y="3357563"/>
                        <a:ext cx="2678112" cy="819150"/>
                      </a:xfrm>
                      <a:prstGeom prst="rect">
                        <a:avLst/>
                      </a:prstGeom>
                    </p:spPr>
                  </p:pic>
                </p:oleObj>
              </mc:Fallback>
            </mc:AlternateContent>
          </a:graphicData>
        </a:graphic>
      </p:graphicFrame>
      <p:graphicFrame>
        <p:nvGraphicFramePr>
          <p:cNvPr id="8" name="Objeto 7"/>
          <p:cNvGraphicFramePr>
            <a:graphicFrameLocks noChangeAspect="1"/>
          </p:cNvGraphicFramePr>
          <p:nvPr>
            <p:extLst>
              <p:ext uri="{D42A27DB-BD31-4B8C-83A1-F6EECF244321}">
                <p14:modId xmlns:p14="http://schemas.microsoft.com/office/powerpoint/2010/main" val="3880415079"/>
              </p:ext>
            </p:extLst>
          </p:nvPr>
        </p:nvGraphicFramePr>
        <p:xfrm>
          <a:off x="1675173" y="4946889"/>
          <a:ext cx="1532448" cy="798660"/>
        </p:xfrm>
        <a:graphic>
          <a:graphicData uri="http://schemas.openxmlformats.org/presentationml/2006/ole">
            <mc:AlternateContent xmlns:mc="http://schemas.openxmlformats.org/markup-compatibility/2006">
              <mc:Choice xmlns:v="urn:schemas-microsoft-com:vml" Requires="v">
                <p:oleObj name="Ecuación" r:id="rId7" imgW="901440" imgH="469800" progId="Equation.3">
                  <p:embed/>
                </p:oleObj>
              </mc:Choice>
              <mc:Fallback>
                <p:oleObj name="Ecuación" r:id="rId7" imgW="901440" imgH="469800" progId="Equation.3">
                  <p:embed/>
                  <p:pic>
                    <p:nvPicPr>
                      <p:cNvPr id="0" name=""/>
                      <p:cNvPicPr/>
                      <p:nvPr/>
                    </p:nvPicPr>
                    <p:blipFill>
                      <a:blip r:embed="rId8"/>
                      <a:stretch>
                        <a:fillRect/>
                      </a:stretch>
                    </p:blipFill>
                    <p:spPr>
                      <a:xfrm>
                        <a:off x="1675173" y="4946889"/>
                        <a:ext cx="1532448" cy="798660"/>
                      </a:xfrm>
                      <a:prstGeom prst="rect">
                        <a:avLst/>
                      </a:prstGeom>
                    </p:spPr>
                  </p:pic>
                </p:oleObj>
              </mc:Fallback>
            </mc:AlternateContent>
          </a:graphicData>
        </a:graphic>
      </p:graphicFrame>
      <p:graphicFrame>
        <p:nvGraphicFramePr>
          <p:cNvPr id="9" name="Objeto 8"/>
          <p:cNvGraphicFramePr>
            <a:graphicFrameLocks noChangeAspect="1"/>
          </p:cNvGraphicFramePr>
          <p:nvPr>
            <p:extLst>
              <p:ext uri="{D42A27DB-BD31-4B8C-83A1-F6EECF244321}">
                <p14:modId xmlns:p14="http://schemas.microsoft.com/office/powerpoint/2010/main" val="1714190507"/>
              </p:ext>
            </p:extLst>
          </p:nvPr>
        </p:nvGraphicFramePr>
        <p:xfrm>
          <a:off x="5310188" y="4921250"/>
          <a:ext cx="2786062" cy="819150"/>
        </p:xfrm>
        <a:graphic>
          <a:graphicData uri="http://schemas.openxmlformats.org/presentationml/2006/ole">
            <mc:AlternateContent xmlns:mc="http://schemas.openxmlformats.org/markup-compatibility/2006">
              <mc:Choice xmlns:v="urn:schemas-microsoft-com:vml" Requires="v">
                <p:oleObj name="Ecuación" r:id="rId9" imgW="1638000" imgH="482400" progId="Equation.3">
                  <p:embed/>
                </p:oleObj>
              </mc:Choice>
              <mc:Fallback>
                <p:oleObj name="Ecuación" r:id="rId9" imgW="1638000" imgH="482400" progId="Equation.3">
                  <p:embed/>
                  <p:pic>
                    <p:nvPicPr>
                      <p:cNvPr id="0" name=""/>
                      <p:cNvPicPr/>
                      <p:nvPr/>
                    </p:nvPicPr>
                    <p:blipFill>
                      <a:blip r:embed="rId10"/>
                      <a:stretch>
                        <a:fillRect/>
                      </a:stretch>
                    </p:blipFill>
                    <p:spPr>
                      <a:xfrm>
                        <a:off x="5310188" y="4921250"/>
                        <a:ext cx="2786062" cy="819150"/>
                      </a:xfrm>
                      <a:prstGeom prst="rect">
                        <a:avLst/>
                      </a:prstGeom>
                    </p:spPr>
                  </p:pic>
                </p:oleObj>
              </mc:Fallback>
            </mc:AlternateContent>
          </a:graphicData>
        </a:graphic>
      </p:graphicFrame>
    </p:spTree>
    <p:extLst>
      <p:ext uri="{BB962C8B-B14F-4D97-AF65-F5344CB8AC3E}">
        <p14:creationId xmlns:p14="http://schemas.microsoft.com/office/powerpoint/2010/main" val="427598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3000"/>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467544" y="913457"/>
            <a:ext cx="8280920" cy="769441"/>
          </a:xfrm>
          <a:prstGeom prst="rect">
            <a:avLst/>
          </a:prstGeom>
          <a:noFill/>
        </p:spPr>
        <p:txBody>
          <a:bodyPr wrap="square" rtlCol="0">
            <a:spAutoFit/>
          </a:bodyPr>
          <a:lstStyle/>
          <a:p>
            <a:pPr marL="285750" indent="-285750">
              <a:buFont typeface="Arial" panose="020B0604020202020204" pitchFamily="34" charset="0"/>
              <a:buChar char="•"/>
            </a:pPr>
            <a:r>
              <a:rPr lang="es-AR" sz="2400" b="1" i="1" dirty="0">
                <a:latin typeface="Franklin Gothic Book" panose="020B0503020102020204" pitchFamily="34" charset="0"/>
              </a:rPr>
              <a:t>Definición de Algoritmo</a:t>
            </a:r>
          </a:p>
          <a:p>
            <a:endParaRPr lang="es-AR" sz="2000" dirty="0">
              <a:latin typeface="Franklin Gothic Book" panose="020B0503020102020204" pitchFamily="34" charset="0"/>
            </a:endParaRPr>
          </a:p>
        </p:txBody>
      </p:sp>
      <p:sp>
        <p:nvSpPr>
          <p:cNvPr id="3" name="CuadroTexto 2"/>
          <p:cNvSpPr txBox="1"/>
          <p:nvPr/>
        </p:nvSpPr>
        <p:spPr>
          <a:xfrm>
            <a:off x="465094" y="1265342"/>
            <a:ext cx="7848872" cy="1569660"/>
          </a:xfrm>
          <a:prstGeom prst="rect">
            <a:avLst/>
          </a:prstGeom>
          <a:noFill/>
        </p:spPr>
        <p:txBody>
          <a:bodyPr wrap="square" rtlCol="0">
            <a:spAutoFit/>
          </a:bodyPr>
          <a:lstStyle/>
          <a:p>
            <a:r>
              <a:rPr lang="es-AR" sz="2400" dirty="0">
                <a:latin typeface="Franklin Gothic Book" panose="020B0503020102020204" pitchFamily="34" charset="0"/>
              </a:rPr>
              <a:t>Conjunto de acciones o secuencia de operaciones ejecutadas en un determinado orden para resolver un problema. </a:t>
            </a:r>
          </a:p>
          <a:p>
            <a:endParaRPr lang="es-AR" sz="2400" dirty="0">
              <a:latin typeface="Franklin Gothic Book" panose="020B0503020102020204" pitchFamily="34" charset="0"/>
            </a:endParaRPr>
          </a:p>
        </p:txBody>
      </p:sp>
      <p:sp>
        <p:nvSpPr>
          <p:cNvPr id="5" name="CuadroTexto 4"/>
          <p:cNvSpPr txBox="1"/>
          <p:nvPr/>
        </p:nvSpPr>
        <p:spPr>
          <a:xfrm>
            <a:off x="431815" y="2636912"/>
            <a:ext cx="7848872" cy="2308324"/>
          </a:xfrm>
          <a:prstGeom prst="rect">
            <a:avLst/>
          </a:prstGeom>
          <a:noFill/>
        </p:spPr>
        <p:txBody>
          <a:bodyPr wrap="square" rtlCol="0">
            <a:spAutoFit/>
          </a:bodyPr>
          <a:lstStyle/>
          <a:p>
            <a:r>
              <a:rPr lang="es-AR" sz="2400" dirty="0">
                <a:latin typeface="Franklin Gothic Book" panose="020B0503020102020204" pitchFamily="34" charset="0"/>
              </a:rPr>
              <a:t>Es decir, para transformar los </a:t>
            </a:r>
            <a:r>
              <a:rPr lang="es-AR" sz="2400" dirty="0">
                <a:solidFill>
                  <a:srgbClr val="C00000"/>
                </a:solidFill>
                <a:latin typeface="Franklin Gothic Book" panose="020B0503020102020204" pitchFamily="34" charset="0"/>
              </a:rPr>
              <a:t>datos de entrada </a:t>
            </a:r>
            <a:r>
              <a:rPr lang="es-AR" sz="2400" dirty="0">
                <a:latin typeface="Franklin Gothic Book" panose="020B0503020102020204" pitchFamily="34" charset="0"/>
              </a:rPr>
              <a:t>en </a:t>
            </a:r>
            <a:r>
              <a:rPr lang="es-AR" sz="2400" dirty="0">
                <a:solidFill>
                  <a:schemeClr val="accent3">
                    <a:lumMod val="50000"/>
                  </a:schemeClr>
                </a:solidFill>
                <a:latin typeface="Franklin Gothic Book" panose="020B0503020102020204" pitchFamily="34" charset="0"/>
              </a:rPr>
              <a:t>valores de salida.</a:t>
            </a:r>
          </a:p>
          <a:p>
            <a:r>
              <a:rPr lang="es-AR" sz="2400" dirty="0">
                <a:latin typeface="Franklin Gothic Book" panose="020B0503020102020204" pitchFamily="34" charset="0"/>
              </a:rPr>
              <a:t>Una vez que se incorpore un lenguaje de programación, se podrá “traducir” el algoritmo en una computadora.</a:t>
            </a:r>
          </a:p>
          <a:p>
            <a:endParaRPr lang="es-AR" sz="2400" dirty="0">
              <a:latin typeface="Franklin Gothic Book" panose="020B0503020102020204" pitchFamily="34" charset="0"/>
            </a:endParaRPr>
          </a:p>
          <a:p>
            <a:endParaRPr lang="es-AR" sz="2400" dirty="0">
              <a:latin typeface="Franklin Gothic Book" panose="020B0503020102020204" pitchFamily="34" charset="0"/>
            </a:endParaRPr>
          </a:p>
        </p:txBody>
      </p:sp>
      <p:sp>
        <p:nvSpPr>
          <p:cNvPr id="6" name="Rectángulo 5"/>
          <p:cNvSpPr/>
          <p:nvPr/>
        </p:nvSpPr>
        <p:spPr>
          <a:xfrm>
            <a:off x="2123728" y="1265342"/>
            <a:ext cx="1224136" cy="417556"/>
          </a:xfrm>
          <a:prstGeom prst="rect">
            <a:avLst/>
          </a:prstGeom>
          <a:solidFill>
            <a:srgbClr val="FF00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9" name="Conector angular 8"/>
          <p:cNvCxnSpPr/>
          <p:nvPr/>
        </p:nvCxnSpPr>
        <p:spPr>
          <a:xfrm>
            <a:off x="2771800" y="1682898"/>
            <a:ext cx="914400" cy="914400"/>
          </a:xfrm>
          <a:prstGeom prst="bentConnector3">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3686200" y="2348880"/>
            <a:ext cx="3838128" cy="1200329"/>
          </a:xfrm>
          <a:prstGeom prst="rect">
            <a:avLst/>
          </a:prstGeom>
          <a:noFill/>
        </p:spPr>
        <p:txBody>
          <a:bodyPr wrap="square" rtlCol="0">
            <a:spAutoFit/>
          </a:bodyPr>
          <a:lstStyle/>
          <a:p>
            <a:r>
              <a:rPr lang="es-AR" sz="2400" dirty="0">
                <a:latin typeface="Franklin Gothic Book" panose="020B0503020102020204" pitchFamily="34" charset="0"/>
              </a:rPr>
              <a:t>Producen una transformación sobre los elementos intervinientes</a:t>
            </a:r>
          </a:p>
        </p:txBody>
      </p:sp>
      <p:cxnSp>
        <p:nvCxnSpPr>
          <p:cNvPr id="12" name="Conector angular 11"/>
          <p:cNvCxnSpPr>
            <a:stCxn id="6" idx="2"/>
          </p:cNvCxnSpPr>
          <p:nvPr/>
        </p:nvCxnSpPr>
        <p:spPr>
          <a:xfrm rot="16200000" flipH="1">
            <a:off x="1700109" y="2718584"/>
            <a:ext cx="2980874" cy="909501"/>
          </a:xfrm>
          <a:prstGeom prst="bentConnector3">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flipH="1">
            <a:off x="3110362" y="4581128"/>
            <a:ext cx="542559" cy="36410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a:off x="3652921" y="4594241"/>
            <a:ext cx="584208" cy="34780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8" name="CuadroTexto 17"/>
          <p:cNvSpPr txBox="1"/>
          <p:nvPr/>
        </p:nvSpPr>
        <p:spPr>
          <a:xfrm>
            <a:off x="1259632" y="4942041"/>
            <a:ext cx="2304256" cy="1200329"/>
          </a:xfrm>
          <a:prstGeom prst="rect">
            <a:avLst/>
          </a:prstGeom>
          <a:noFill/>
        </p:spPr>
        <p:txBody>
          <a:bodyPr wrap="square" rtlCol="0">
            <a:spAutoFit/>
          </a:bodyPr>
          <a:lstStyle/>
          <a:p>
            <a:r>
              <a:rPr lang="es-AR" sz="2400" u="sng" dirty="0">
                <a:latin typeface="Franklin Gothic Book" panose="020B0503020102020204" pitchFamily="34" charset="0"/>
              </a:rPr>
              <a:t>acción simple</a:t>
            </a:r>
            <a:r>
              <a:rPr lang="es-AR" sz="2400" dirty="0">
                <a:latin typeface="Franklin Gothic Book" panose="020B0503020102020204" pitchFamily="34" charset="0"/>
              </a:rPr>
              <a:t>: se realiza directamente</a:t>
            </a:r>
          </a:p>
        </p:txBody>
      </p:sp>
      <p:sp>
        <p:nvSpPr>
          <p:cNvPr id="19" name="CuadroTexto 18"/>
          <p:cNvSpPr txBox="1"/>
          <p:nvPr/>
        </p:nvSpPr>
        <p:spPr>
          <a:xfrm>
            <a:off x="3419872" y="4941168"/>
            <a:ext cx="3888432" cy="1569660"/>
          </a:xfrm>
          <a:prstGeom prst="rect">
            <a:avLst/>
          </a:prstGeom>
          <a:noFill/>
        </p:spPr>
        <p:txBody>
          <a:bodyPr wrap="square" rtlCol="0">
            <a:spAutoFit/>
          </a:bodyPr>
          <a:lstStyle/>
          <a:p>
            <a:r>
              <a:rPr lang="es-AR" sz="2400" u="sng" dirty="0">
                <a:latin typeface="Franklin Gothic Book" panose="020B0503020102020204" pitchFamily="34" charset="0"/>
              </a:rPr>
              <a:t>acción compleja</a:t>
            </a:r>
            <a:r>
              <a:rPr lang="es-AR" sz="2400" dirty="0">
                <a:latin typeface="Franklin Gothic Book" panose="020B0503020102020204" pitchFamily="34" charset="0"/>
              </a:rPr>
              <a:t>: no se realiza directamente, sino a través de múltiples acciones simples</a:t>
            </a:r>
          </a:p>
        </p:txBody>
      </p:sp>
      <p:sp>
        <p:nvSpPr>
          <p:cNvPr id="20" name="Rectángulo 19"/>
          <p:cNvSpPr/>
          <p:nvPr/>
        </p:nvSpPr>
        <p:spPr>
          <a:xfrm>
            <a:off x="3707904" y="2745116"/>
            <a:ext cx="2088232" cy="417556"/>
          </a:xfrm>
          <a:prstGeom prst="rect">
            <a:avLst/>
          </a:prstGeom>
          <a:solidFill>
            <a:srgbClr val="FF00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21" name="Conector angular 20"/>
          <p:cNvCxnSpPr/>
          <p:nvPr/>
        </p:nvCxnSpPr>
        <p:spPr>
          <a:xfrm rot="16200000" flipH="1">
            <a:off x="4390645" y="3162672"/>
            <a:ext cx="914400" cy="914400"/>
          </a:xfrm>
          <a:prstGeom prst="bentConnector3">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3" name="CuadroTexto 22"/>
          <p:cNvSpPr txBox="1"/>
          <p:nvPr/>
        </p:nvSpPr>
        <p:spPr>
          <a:xfrm>
            <a:off x="4292032" y="4149080"/>
            <a:ext cx="4023323" cy="1200329"/>
          </a:xfrm>
          <a:prstGeom prst="rect">
            <a:avLst/>
          </a:prstGeom>
          <a:noFill/>
        </p:spPr>
        <p:txBody>
          <a:bodyPr wrap="square" rtlCol="0">
            <a:spAutoFit/>
          </a:bodyPr>
          <a:lstStyle/>
          <a:p>
            <a:r>
              <a:rPr lang="es-AR" sz="2400" dirty="0">
                <a:latin typeface="Franklin Gothic Book" panose="020B0503020102020204" pitchFamily="34" charset="0"/>
              </a:rPr>
              <a:t>Para evaluar la transformación se debe conocer el ESTADO</a:t>
            </a:r>
          </a:p>
        </p:txBody>
      </p:sp>
      <p:cxnSp>
        <p:nvCxnSpPr>
          <p:cNvPr id="24" name="Conector recto de flecha 23"/>
          <p:cNvCxnSpPr/>
          <p:nvPr/>
        </p:nvCxnSpPr>
        <p:spPr>
          <a:xfrm flipH="1">
            <a:off x="5821497" y="5297140"/>
            <a:ext cx="542559" cy="36410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p:cNvCxnSpPr/>
          <p:nvPr/>
        </p:nvCxnSpPr>
        <p:spPr>
          <a:xfrm>
            <a:off x="6364056" y="5310253"/>
            <a:ext cx="584208" cy="34780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p:nvPr/>
        </p:nvCxnSpPr>
        <p:spPr>
          <a:xfrm>
            <a:off x="6325553" y="5301208"/>
            <a:ext cx="8808" cy="92211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1" name="Rectángulo 30"/>
          <p:cNvSpPr/>
          <p:nvPr/>
        </p:nvSpPr>
        <p:spPr>
          <a:xfrm>
            <a:off x="5691625" y="4856693"/>
            <a:ext cx="1224136" cy="417556"/>
          </a:xfrm>
          <a:prstGeom prst="rect">
            <a:avLst/>
          </a:prstGeom>
          <a:solidFill>
            <a:srgbClr val="FF00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2" name="CuadroTexto 31"/>
          <p:cNvSpPr txBox="1"/>
          <p:nvPr/>
        </p:nvSpPr>
        <p:spPr>
          <a:xfrm>
            <a:off x="3873398" y="5658053"/>
            <a:ext cx="2150494" cy="461665"/>
          </a:xfrm>
          <a:prstGeom prst="rect">
            <a:avLst/>
          </a:prstGeom>
          <a:noFill/>
        </p:spPr>
        <p:txBody>
          <a:bodyPr wrap="square" rtlCol="0">
            <a:spAutoFit/>
          </a:bodyPr>
          <a:lstStyle/>
          <a:p>
            <a:r>
              <a:rPr lang="es-AR" sz="2400" dirty="0">
                <a:latin typeface="Franklin Gothic Book" panose="020B0503020102020204" pitchFamily="34" charset="0"/>
              </a:rPr>
              <a:t>Estado Inicial</a:t>
            </a:r>
          </a:p>
        </p:txBody>
      </p:sp>
      <p:sp>
        <p:nvSpPr>
          <p:cNvPr id="33" name="CuadroTexto 32"/>
          <p:cNvSpPr txBox="1"/>
          <p:nvPr/>
        </p:nvSpPr>
        <p:spPr>
          <a:xfrm>
            <a:off x="5036781" y="6133638"/>
            <a:ext cx="2654550" cy="461665"/>
          </a:xfrm>
          <a:prstGeom prst="rect">
            <a:avLst/>
          </a:prstGeom>
          <a:noFill/>
        </p:spPr>
        <p:txBody>
          <a:bodyPr wrap="square" rtlCol="0">
            <a:spAutoFit/>
          </a:bodyPr>
          <a:lstStyle/>
          <a:p>
            <a:r>
              <a:rPr lang="es-AR" sz="2400" dirty="0">
                <a:latin typeface="Franklin Gothic Book" panose="020B0503020102020204" pitchFamily="34" charset="0"/>
              </a:rPr>
              <a:t>Estado Intermedio</a:t>
            </a:r>
          </a:p>
        </p:txBody>
      </p:sp>
      <p:sp>
        <p:nvSpPr>
          <p:cNvPr id="34" name="CuadroTexto 33"/>
          <p:cNvSpPr txBox="1"/>
          <p:nvPr/>
        </p:nvSpPr>
        <p:spPr>
          <a:xfrm>
            <a:off x="6669978" y="5661248"/>
            <a:ext cx="2150494" cy="461665"/>
          </a:xfrm>
          <a:prstGeom prst="rect">
            <a:avLst/>
          </a:prstGeom>
          <a:noFill/>
        </p:spPr>
        <p:txBody>
          <a:bodyPr wrap="square" rtlCol="0">
            <a:spAutoFit/>
          </a:bodyPr>
          <a:lstStyle/>
          <a:p>
            <a:r>
              <a:rPr lang="es-AR" sz="2400" dirty="0">
                <a:latin typeface="Franklin Gothic Book" panose="020B0503020102020204" pitchFamily="34" charset="0"/>
              </a:rPr>
              <a:t>Estado Final</a:t>
            </a:r>
          </a:p>
        </p:txBody>
      </p:sp>
      <p:sp>
        <p:nvSpPr>
          <p:cNvPr id="35" name="Elipse 34"/>
          <p:cNvSpPr/>
          <p:nvPr/>
        </p:nvSpPr>
        <p:spPr>
          <a:xfrm>
            <a:off x="6359509" y="5694057"/>
            <a:ext cx="2350903" cy="475585"/>
          </a:xfrm>
          <a:prstGeom prst="ellipse">
            <a:avLst/>
          </a:prstGeom>
          <a:solidFill>
            <a:srgbClr val="92D050">
              <a:alpha val="34000"/>
            </a:srgb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6" name="Flecha curvada hacia abajo 35"/>
          <p:cNvSpPr/>
          <p:nvPr/>
        </p:nvSpPr>
        <p:spPr>
          <a:xfrm rot="17873599" flipH="1">
            <a:off x="7035968" y="5088365"/>
            <a:ext cx="890789" cy="44044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37" name="CuadroTexto 36"/>
          <p:cNvSpPr txBox="1"/>
          <p:nvPr/>
        </p:nvSpPr>
        <p:spPr>
          <a:xfrm>
            <a:off x="7824189" y="4771603"/>
            <a:ext cx="1554673" cy="461665"/>
          </a:xfrm>
          <a:prstGeom prst="rect">
            <a:avLst/>
          </a:prstGeom>
          <a:noFill/>
        </p:spPr>
        <p:txBody>
          <a:bodyPr wrap="square" rtlCol="0">
            <a:spAutoFit/>
          </a:bodyPr>
          <a:lstStyle/>
          <a:p>
            <a:r>
              <a:rPr lang="es-AR" sz="2400" dirty="0">
                <a:latin typeface="Franklin Gothic Book" panose="020B0503020102020204" pitchFamily="34" charset="0"/>
              </a:rPr>
              <a:t>resultado</a:t>
            </a:r>
          </a:p>
        </p:txBody>
      </p:sp>
      <p:sp>
        <p:nvSpPr>
          <p:cNvPr id="38" name="CuadroTexto 37"/>
          <p:cNvSpPr txBox="1"/>
          <p:nvPr/>
        </p:nvSpPr>
        <p:spPr>
          <a:xfrm>
            <a:off x="3563888" y="188640"/>
            <a:ext cx="2664296" cy="523220"/>
          </a:xfrm>
          <a:prstGeom prst="rect">
            <a:avLst/>
          </a:prstGeom>
          <a:noFill/>
        </p:spPr>
        <p:txBody>
          <a:bodyPr wrap="square" rtlCol="0">
            <a:spAutoFit/>
          </a:bodyPr>
          <a:lstStyle/>
          <a:p>
            <a:r>
              <a:rPr lang="es-AR" sz="2800" b="1" dirty="0">
                <a:latin typeface="Franklin Gothic Book" panose="020B0503020102020204" pitchFamily="34" charset="0"/>
              </a:rPr>
              <a:t>ALGORITMOS</a:t>
            </a:r>
          </a:p>
        </p:txBody>
      </p:sp>
    </p:spTree>
    <p:extLst>
      <p:ext uri="{BB962C8B-B14F-4D97-AF65-F5344CB8AC3E}">
        <p14:creationId xmlns:p14="http://schemas.microsoft.com/office/powerpoint/2010/main" val="339700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1" nodeType="clickEffect">
                                  <p:stCondLst>
                                    <p:cond delay="0"/>
                                  </p:stCondLst>
                                  <p:childTnLst>
                                    <p:animEffect transition="out" filter="blinds(horizontal)">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par>
                                <p:cTn id="33" presetID="3" presetClass="exit" presetSubtype="10" fill="hold" grpId="1" nodeType="withEffect">
                                  <p:stCondLst>
                                    <p:cond delay="0"/>
                                  </p:stCondLst>
                                  <p:childTnLst>
                                    <p:animEffect transition="out" filter="blinds(horizontal)">
                                      <p:cBhvr>
                                        <p:cTn id="34" dur="500"/>
                                        <p:tgtEl>
                                          <p:spTgt spid="18"/>
                                        </p:tgtEl>
                                      </p:cBhvr>
                                    </p:animEffect>
                                    <p:set>
                                      <p:cBhvr>
                                        <p:cTn id="35" dur="1" fill="hold">
                                          <p:stCondLst>
                                            <p:cond delay="499"/>
                                          </p:stCondLst>
                                        </p:cTn>
                                        <p:tgtEl>
                                          <p:spTgt spid="18"/>
                                        </p:tgtEl>
                                        <p:attrNameLst>
                                          <p:attrName>style.visibility</p:attrName>
                                        </p:attrNameLst>
                                      </p:cBhvr>
                                      <p:to>
                                        <p:strVal val="hidden"/>
                                      </p:to>
                                    </p:set>
                                  </p:childTnLst>
                                </p:cTn>
                              </p:par>
                              <p:par>
                                <p:cTn id="36" presetID="3" presetClass="exit" presetSubtype="10" fill="hold" nodeType="withEffect">
                                  <p:stCondLst>
                                    <p:cond delay="0"/>
                                  </p:stCondLst>
                                  <p:childTnLst>
                                    <p:animEffect transition="out" filter="blinds(horizontal)">
                                      <p:cBhvr>
                                        <p:cTn id="37" dur="500"/>
                                        <p:tgtEl>
                                          <p:spTgt spid="15"/>
                                        </p:tgtEl>
                                      </p:cBhvr>
                                    </p:animEffect>
                                    <p:set>
                                      <p:cBhvr>
                                        <p:cTn id="38" dur="1" fill="hold">
                                          <p:stCondLst>
                                            <p:cond delay="499"/>
                                          </p:stCondLst>
                                        </p:cTn>
                                        <p:tgtEl>
                                          <p:spTgt spid="15"/>
                                        </p:tgtEl>
                                        <p:attrNameLst>
                                          <p:attrName>style.visibility</p:attrName>
                                        </p:attrNameLst>
                                      </p:cBhvr>
                                      <p:to>
                                        <p:strVal val="hidden"/>
                                      </p:to>
                                    </p:set>
                                  </p:childTnLst>
                                </p:cTn>
                              </p:par>
                              <p:par>
                                <p:cTn id="39" presetID="3" presetClass="exit" presetSubtype="10" fill="hold" nodeType="withEffect">
                                  <p:stCondLst>
                                    <p:cond delay="0"/>
                                  </p:stCondLst>
                                  <p:childTnLst>
                                    <p:animEffect transition="out" filter="blinds(horizontal)">
                                      <p:cBhvr>
                                        <p:cTn id="40" dur="500"/>
                                        <p:tgtEl>
                                          <p:spTgt spid="16"/>
                                        </p:tgtEl>
                                      </p:cBhvr>
                                    </p:animEffect>
                                    <p:set>
                                      <p:cBhvr>
                                        <p:cTn id="41" dur="1" fill="hold">
                                          <p:stCondLst>
                                            <p:cond delay="499"/>
                                          </p:stCondLst>
                                        </p:cTn>
                                        <p:tgtEl>
                                          <p:spTgt spid="16"/>
                                        </p:tgtEl>
                                        <p:attrNameLst>
                                          <p:attrName>style.visibility</p:attrName>
                                        </p:attrNameLst>
                                      </p:cBhvr>
                                      <p:to>
                                        <p:strVal val="hidden"/>
                                      </p:to>
                                    </p:set>
                                  </p:childTnLst>
                                </p:cTn>
                              </p:par>
                              <p:par>
                                <p:cTn id="42" presetID="3" presetClass="exit" presetSubtype="10" fill="hold" nodeType="withEffect">
                                  <p:stCondLst>
                                    <p:cond delay="0"/>
                                  </p:stCondLst>
                                  <p:childTnLst>
                                    <p:animEffect transition="out" filter="blinds(horizontal)">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3" presetClass="exit" presetSubtype="10" fill="hold" nodeType="withEffect">
                                  <p:stCondLst>
                                    <p:cond delay="0"/>
                                  </p:stCondLst>
                                  <p:childTnLst>
                                    <p:animEffect transition="out" filter="blinds(horizontal)">
                                      <p:cBhvr>
                                        <p:cTn id="64" dur="500"/>
                                        <p:tgtEl>
                                          <p:spTgt spid="24"/>
                                        </p:tgtEl>
                                      </p:cBhvr>
                                    </p:animEffect>
                                    <p:set>
                                      <p:cBhvr>
                                        <p:cTn id="65" dur="1" fill="hold">
                                          <p:stCondLst>
                                            <p:cond delay="499"/>
                                          </p:stCondLst>
                                        </p:cTn>
                                        <p:tgtEl>
                                          <p:spTgt spid="24"/>
                                        </p:tgtEl>
                                        <p:attrNameLst>
                                          <p:attrName>style.visibility</p:attrName>
                                        </p:attrNameLst>
                                      </p:cBhvr>
                                      <p:to>
                                        <p:strVal val="hidden"/>
                                      </p:to>
                                    </p:set>
                                  </p:childTnLst>
                                </p:cTn>
                              </p:par>
                              <p:par>
                                <p:cTn id="66" presetID="3" presetClass="exit" presetSubtype="10" fill="hold" nodeType="withEffect">
                                  <p:stCondLst>
                                    <p:cond delay="0"/>
                                  </p:stCondLst>
                                  <p:childTnLst>
                                    <p:animEffect transition="out" filter="blinds(horizontal)">
                                      <p:cBhvr>
                                        <p:cTn id="67" dur="500"/>
                                        <p:tgtEl>
                                          <p:spTgt spid="25"/>
                                        </p:tgtEl>
                                      </p:cBhvr>
                                    </p:animEffect>
                                    <p:set>
                                      <p:cBhvr>
                                        <p:cTn id="68" dur="1" fill="hold">
                                          <p:stCondLst>
                                            <p:cond delay="499"/>
                                          </p:stCondLst>
                                        </p:cTn>
                                        <p:tgtEl>
                                          <p:spTgt spid="25"/>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par>
                                <p:cTn id="71" presetID="3" presetClass="exit" presetSubtype="10" fill="hold" nodeType="withEffect">
                                  <p:stCondLst>
                                    <p:cond delay="0"/>
                                  </p:stCondLst>
                                  <p:childTnLst>
                                    <p:animEffect transition="out" filter="blinds(horizontal)">
                                      <p:cBhvr>
                                        <p:cTn id="72" dur="500"/>
                                        <p:tgtEl>
                                          <p:spTgt spid="26"/>
                                        </p:tgtEl>
                                      </p:cBhvr>
                                    </p:animEffect>
                                    <p:set>
                                      <p:cBhvr>
                                        <p:cTn id="73" dur="1" fill="hold">
                                          <p:stCondLst>
                                            <p:cond delay="499"/>
                                          </p:stCondLst>
                                        </p:cTn>
                                        <p:tgtEl>
                                          <p:spTgt spid="26"/>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1"/>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24"/>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25"/>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26"/>
                                        </p:tgtEl>
                                        <p:attrNameLst>
                                          <p:attrName>style.visibility</p:attrName>
                                        </p:attrNameLst>
                                      </p:cBhvr>
                                      <p:to>
                                        <p:strVal val="visible"/>
                                      </p:to>
                                    </p:set>
                                  </p:childTnLst>
                                </p:cTn>
                              </p:par>
                              <p:par>
                                <p:cTn id="86" presetID="1" presetClass="entr" presetSubtype="0" fill="hold" grpId="1" nodeType="withEffect">
                                  <p:stCondLst>
                                    <p:cond delay="0"/>
                                  </p:stCondLst>
                                  <p:childTnLst>
                                    <p:set>
                                      <p:cBhvr>
                                        <p:cTn id="87" dur="1" fill="hold">
                                          <p:stCondLst>
                                            <p:cond delay="0"/>
                                          </p:stCondLst>
                                        </p:cTn>
                                        <p:tgtEl>
                                          <p:spTgt spid="31"/>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33"/>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37"/>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3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8" grpId="0"/>
      <p:bldP spid="18" grpId="1"/>
      <p:bldP spid="19" grpId="0"/>
      <p:bldP spid="19" grpId="1"/>
      <p:bldP spid="20" grpId="0" animBg="1"/>
      <p:bldP spid="20" grpId="1" animBg="1"/>
      <p:bldP spid="23" grpId="0"/>
      <p:bldP spid="31" grpId="0" animBg="1"/>
      <p:bldP spid="31" grpId="1" animBg="1"/>
      <p:bldP spid="32" grpId="0"/>
      <p:bldP spid="33" grpId="0"/>
      <p:bldP spid="34" grpId="0"/>
      <p:bldP spid="35" grpId="0" animBg="1"/>
      <p:bldP spid="36" grpId="0" animBg="1"/>
      <p:bldP spid="37"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2000"/>
            <a:duotone>
              <a:schemeClr val="accent6">
                <a:shade val="45000"/>
                <a:satMod val="135000"/>
              </a:schemeClr>
              <a:prstClr val="white"/>
            </a:duotone>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467544" y="332656"/>
            <a:ext cx="8280920" cy="523220"/>
          </a:xfrm>
          <a:prstGeom prst="rect">
            <a:avLst/>
          </a:prstGeom>
          <a:noFill/>
        </p:spPr>
        <p:txBody>
          <a:bodyPr wrap="square" rtlCol="0">
            <a:spAutoFit/>
          </a:bodyPr>
          <a:lstStyle/>
          <a:p>
            <a:r>
              <a:rPr lang="es-AR" sz="2800" b="1" dirty="0">
                <a:latin typeface="Franklin Gothic Book" panose="020B0503020102020204" pitchFamily="34" charset="0"/>
              </a:rPr>
              <a:t>FÓRMULA GENERAL DE PROPAGACIÓN DE ERRORES</a:t>
            </a:r>
          </a:p>
        </p:txBody>
      </p:sp>
      <p:sp>
        <p:nvSpPr>
          <p:cNvPr id="3" name="Rectángulo 2"/>
          <p:cNvSpPr/>
          <p:nvPr/>
        </p:nvSpPr>
        <p:spPr>
          <a:xfrm>
            <a:off x="455418" y="980728"/>
            <a:ext cx="7848872" cy="6001643"/>
          </a:xfrm>
          <a:prstGeom prst="rect">
            <a:avLst/>
          </a:prstGeom>
        </p:spPr>
        <p:txBody>
          <a:bodyPr wrap="square">
            <a:spAutoFit/>
          </a:bodyPr>
          <a:lstStyle/>
          <a:p>
            <a:r>
              <a:rPr lang="es-AR" sz="2400" dirty="0"/>
              <a:t>Sin embargo, con frecuencia se presenta otra situación,</a:t>
            </a:r>
          </a:p>
          <a:p>
            <a:endParaRPr lang="es-AR" sz="2400" dirty="0"/>
          </a:p>
          <a:p>
            <a:r>
              <a:rPr lang="es-AR" sz="2400" dirty="0"/>
              <a:t>Que consiste en determinar los errores absolutos que deberían tener </a:t>
            </a:r>
          </a:p>
          <a:p>
            <a:endParaRPr lang="es-AR" sz="2400" dirty="0"/>
          </a:p>
          <a:p>
            <a:endParaRPr lang="es-AR" sz="2400" dirty="0"/>
          </a:p>
          <a:p>
            <a:endParaRPr lang="es-AR" sz="2400" dirty="0"/>
          </a:p>
          <a:p>
            <a:r>
              <a:rPr lang="es-AR" sz="2400" dirty="0"/>
              <a:t>para que </a:t>
            </a:r>
            <a:r>
              <a:rPr lang="es-AR" sz="2400" b="1" dirty="0"/>
              <a:t>         </a:t>
            </a:r>
            <a:r>
              <a:rPr lang="es-AR" sz="2400" dirty="0"/>
              <a:t>tenga una aproximación prefijada de antemano.</a:t>
            </a:r>
          </a:p>
          <a:p>
            <a:endParaRPr lang="es-AR" sz="2400" dirty="0"/>
          </a:p>
          <a:p>
            <a:r>
              <a:rPr lang="es-AR" sz="2400" dirty="0"/>
              <a:t>Esto es, se impone como requisito cuál es el máximo valor del error absoluto del resultado </a:t>
            </a:r>
            <a:r>
              <a:rPr lang="es-AR" sz="2400" b="1" dirty="0"/>
              <a:t>u </a:t>
            </a:r>
            <a:r>
              <a:rPr lang="es-AR" sz="2400" dirty="0"/>
              <a:t>que admitiremos luego de la operación con las variables x</a:t>
            </a:r>
            <a:r>
              <a:rPr lang="es-AR" sz="2400" baseline="-25000" dirty="0"/>
              <a:t>i</a:t>
            </a:r>
            <a:r>
              <a:rPr lang="es-AR" sz="2400" dirty="0"/>
              <a:t> aproximadas.</a:t>
            </a:r>
          </a:p>
          <a:p>
            <a:endParaRPr lang="es-AR" sz="2400" b="1" dirty="0"/>
          </a:p>
          <a:p>
            <a:pPr marL="342900" indent="-342900">
              <a:buFontTx/>
              <a:buChar char="-"/>
            </a:pPr>
            <a:endParaRPr lang="es-AR" sz="2400" dirty="0"/>
          </a:p>
          <a:p>
            <a:endParaRPr lang="es-AR" sz="2400" dirty="0"/>
          </a:p>
        </p:txBody>
      </p:sp>
      <p:graphicFrame>
        <p:nvGraphicFramePr>
          <p:cNvPr id="6" name="Objeto 5"/>
          <p:cNvGraphicFramePr>
            <a:graphicFrameLocks noChangeAspect="1"/>
          </p:cNvGraphicFramePr>
          <p:nvPr>
            <p:extLst>
              <p:ext uri="{D42A27DB-BD31-4B8C-83A1-F6EECF244321}">
                <p14:modId xmlns:p14="http://schemas.microsoft.com/office/powerpoint/2010/main" val="2884533212"/>
              </p:ext>
            </p:extLst>
          </p:nvPr>
        </p:nvGraphicFramePr>
        <p:xfrm>
          <a:off x="1691680" y="3642102"/>
          <a:ext cx="561975" cy="309562"/>
        </p:xfrm>
        <a:graphic>
          <a:graphicData uri="http://schemas.openxmlformats.org/presentationml/2006/ole">
            <mc:AlternateContent xmlns:mc="http://schemas.openxmlformats.org/markup-compatibility/2006">
              <mc:Choice xmlns:v="urn:schemas-microsoft-com:vml" Requires="v">
                <p:oleObj name="Ecuación" r:id="rId3" imgW="330120" imgH="203040" progId="Equation.3">
                  <p:embed/>
                </p:oleObj>
              </mc:Choice>
              <mc:Fallback>
                <p:oleObj name="Ecuación" r:id="rId3" imgW="330120" imgH="203040" progId="Equation.3">
                  <p:embed/>
                  <p:pic>
                    <p:nvPicPr>
                      <p:cNvPr id="6" name="Objeto 5"/>
                      <p:cNvPicPr/>
                      <p:nvPr/>
                    </p:nvPicPr>
                    <p:blipFill>
                      <a:blip r:embed="rId4"/>
                      <a:stretch>
                        <a:fillRect/>
                      </a:stretch>
                    </p:blipFill>
                    <p:spPr>
                      <a:xfrm>
                        <a:off x="1691680" y="3642102"/>
                        <a:ext cx="561975" cy="309562"/>
                      </a:xfrm>
                      <a:prstGeom prst="rect">
                        <a:avLst/>
                      </a:prstGeom>
                    </p:spPr>
                  </p:pic>
                </p:oleObj>
              </mc:Fallback>
            </mc:AlternateContent>
          </a:graphicData>
        </a:graphic>
      </p:graphicFrame>
      <p:graphicFrame>
        <p:nvGraphicFramePr>
          <p:cNvPr id="10" name="Objeto 9"/>
          <p:cNvGraphicFramePr>
            <a:graphicFrameLocks noChangeAspect="1"/>
          </p:cNvGraphicFramePr>
          <p:nvPr>
            <p:extLst>
              <p:ext uri="{D42A27DB-BD31-4B8C-83A1-F6EECF244321}">
                <p14:modId xmlns:p14="http://schemas.microsoft.com/office/powerpoint/2010/main" val="23352452"/>
              </p:ext>
            </p:extLst>
          </p:nvPr>
        </p:nvGraphicFramePr>
        <p:xfrm>
          <a:off x="3131840" y="2390321"/>
          <a:ext cx="3777876" cy="388620"/>
        </p:xfrm>
        <a:graphic>
          <a:graphicData uri="http://schemas.openxmlformats.org/presentationml/2006/ole">
            <mc:AlternateContent xmlns:mc="http://schemas.openxmlformats.org/markup-compatibility/2006">
              <mc:Choice xmlns:v="urn:schemas-microsoft-com:vml" Requires="v">
                <p:oleObj name="Ecuación" r:id="rId5" imgW="2222280" imgH="228600" progId="Equation.3">
                  <p:embed/>
                </p:oleObj>
              </mc:Choice>
              <mc:Fallback>
                <p:oleObj name="Ecuación" r:id="rId5" imgW="2222280" imgH="228600" progId="Equation.3">
                  <p:embed/>
                  <p:pic>
                    <p:nvPicPr>
                      <p:cNvPr id="4" name="Objeto 3"/>
                      <p:cNvPicPr/>
                      <p:nvPr/>
                    </p:nvPicPr>
                    <p:blipFill>
                      <a:blip r:embed="rId6"/>
                      <a:stretch>
                        <a:fillRect/>
                      </a:stretch>
                    </p:blipFill>
                    <p:spPr>
                      <a:xfrm>
                        <a:off x="3131840" y="2390321"/>
                        <a:ext cx="3777876" cy="388620"/>
                      </a:xfrm>
                      <a:prstGeom prst="rect">
                        <a:avLst/>
                      </a:prstGeom>
                    </p:spPr>
                  </p:pic>
                </p:oleObj>
              </mc:Fallback>
            </mc:AlternateContent>
          </a:graphicData>
        </a:graphic>
      </p:graphicFrame>
    </p:spTree>
    <p:extLst>
      <p:ext uri="{BB962C8B-B14F-4D97-AF65-F5344CB8AC3E}">
        <p14:creationId xmlns:p14="http://schemas.microsoft.com/office/powerpoint/2010/main" val="3083229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2000"/>
            <a:duotone>
              <a:schemeClr val="accent6">
                <a:shade val="45000"/>
                <a:satMod val="135000"/>
              </a:schemeClr>
              <a:prstClr val="white"/>
            </a:duotone>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467544" y="332656"/>
            <a:ext cx="8280920" cy="523220"/>
          </a:xfrm>
          <a:prstGeom prst="rect">
            <a:avLst/>
          </a:prstGeom>
          <a:noFill/>
        </p:spPr>
        <p:txBody>
          <a:bodyPr wrap="square" rtlCol="0">
            <a:spAutoFit/>
          </a:bodyPr>
          <a:lstStyle/>
          <a:p>
            <a:r>
              <a:rPr lang="es-AR" sz="2800" b="1" dirty="0">
                <a:latin typeface="Franklin Gothic Book" panose="020B0503020102020204" pitchFamily="34" charset="0"/>
              </a:rPr>
              <a:t>FÓRMULA GENERAL DE PROPAGACIÓN DE ERRORES</a:t>
            </a:r>
          </a:p>
        </p:txBody>
      </p:sp>
      <p:sp>
        <p:nvSpPr>
          <p:cNvPr id="3" name="Rectángulo 2"/>
          <p:cNvSpPr/>
          <p:nvPr/>
        </p:nvSpPr>
        <p:spPr>
          <a:xfrm>
            <a:off x="459099" y="914718"/>
            <a:ext cx="7848872" cy="5755422"/>
          </a:xfrm>
          <a:prstGeom prst="rect">
            <a:avLst/>
          </a:prstGeom>
        </p:spPr>
        <p:txBody>
          <a:bodyPr wrap="square">
            <a:spAutoFit/>
          </a:bodyPr>
          <a:lstStyle/>
          <a:p>
            <a:r>
              <a:rPr lang="es-AR" sz="2400" dirty="0"/>
              <a:t>Estamos hablando de imponer una cota superior al resultado </a:t>
            </a:r>
          </a:p>
          <a:p>
            <a:endParaRPr lang="es-AR" sz="2400" dirty="0"/>
          </a:p>
          <a:p>
            <a:endParaRPr lang="es-AR" sz="2400" dirty="0"/>
          </a:p>
          <a:p>
            <a:endParaRPr lang="es-AR" sz="2400" dirty="0"/>
          </a:p>
          <a:p>
            <a:endParaRPr lang="es-AR" sz="2400" dirty="0"/>
          </a:p>
          <a:p>
            <a:r>
              <a:rPr lang="es-AR" sz="2400" dirty="0"/>
              <a:t>A esto se le llama </a:t>
            </a:r>
            <a:r>
              <a:rPr lang="es-AR" sz="3200" b="1" dirty="0">
                <a:latin typeface="Franklin Gothic Book" panose="020B0503020102020204" pitchFamily="34" charset="0"/>
              </a:rPr>
              <a:t>PROBLEMA INVERSO</a:t>
            </a:r>
          </a:p>
          <a:p>
            <a:endParaRPr lang="es-AR" sz="2400" dirty="0"/>
          </a:p>
          <a:p>
            <a:r>
              <a:rPr lang="es-AR" sz="2400" dirty="0"/>
              <a:t>En este tipo de problema:</a:t>
            </a:r>
          </a:p>
          <a:p>
            <a:r>
              <a:rPr lang="es-AR" sz="2400" dirty="0"/>
              <a:t>	</a:t>
            </a:r>
          </a:p>
          <a:p>
            <a:r>
              <a:rPr lang="es-AR" sz="2400" dirty="0"/>
              <a:t>	                                                 es dato</a:t>
            </a:r>
          </a:p>
          <a:p>
            <a:endParaRPr lang="es-AR" sz="2400" dirty="0"/>
          </a:p>
          <a:p>
            <a:r>
              <a:rPr lang="es-AR" sz="2400" dirty="0"/>
              <a:t>                                                              son las incógnitas</a:t>
            </a:r>
          </a:p>
          <a:p>
            <a:endParaRPr lang="es-AR" sz="2400" dirty="0"/>
          </a:p>
          <a:p>
            <a:endParaRPr lang="es-AR" sz="2400" dirty="0"/>
          </a:p>
          <a:p>
            <a:endParaRPr lang="es-AR" sz="2400" dirty="0"/>
          </a:p>
        </p:txBody>
      </p:sp>
      <p:graphicFrame>
        <p:nvGraphicFramePr>
          <p:cNvPr id="11" name="Objeto 10"/>
          <p:cNvGraphicFramePr>
            <a:graphicFrameLocks noChangeAspect="1"/>
          </p:cNvGraphicFramePr>
          <p:nvPr>
            <p:extLst>
              <p:ext uri="{D42A27DB-BD31-4B8C-83A1-F6EECF244321}">
                <p14:modId xmlns:p14="http://schemas.microsoft.com/office/powerpoint/2010/main" val="210159128"/>
              </p:ext>
            </p:extLst>
          </p:nvPr>
        </p:nvGraphicFramePr>
        <p:xfrm>
          <a:off x="3919751" y="1714773"/>
          <a:ext cx="755650" cy="346075"/>
        </p:xfrm>
        <a:graphic>
          <a:graphicData uri="http://schemas.openxmlformats.org/presentationml/2006/ole">
            <mc:AlternateContent xmlns:mc="http://schemas.openxmlformats.org/markup-compatibility/2006">
              <mc:Choice xmlns:v="urn:schemas-microsoft-com:vml" Requires="v">
                <p:oleObj name="Ecuación" r:id="rId3" imgW="444240" imgH="203040" progId="Equation.3">
                  <p:embed/>
                </p:oleObj>
              </mc:Choice>
              <mc:Fallback>
                <p:oleObj name="Ecuación" r:id="rId3" imgW="444240" imgH="203040" progId="Equation.3">
                  <p:embed/>
                  <p:pic>
                    <p:nvPicPr>
                      <p:cNvPr id="7" name="Objeto 6"/>
                      <p:cNvPicPr/>
                      <p:nvPr/>
                    </p:nvPicPr>
                    <p:blipFill>
                      <a:blip r:embed="rId4"/>
                      <a:stretch>
                        <a:fillRect/>
                      </a:stretch>
                    </p:blipFill>
                    <p:spPr>
                      <a:xfrm>
                        <a:off x="3919751" y="1714773"/>
                        <a:ext cx="755650" cy="346075"/>
                      </a:xfrm>
                      <a:prstGeom prst="rect">
                        <a:avLst/>
                      </a:prstGeom>
                    </p:spPr>
                  </p:pic>
                </p:oleObj>
              </mc:Fallback>
            </mc:AlternateContent>
          </a:graphicData>
        </a:graphic>
      </p:graphicFrame>
      <p:graphicFrame>
        <p:nvGraphicFramePr>
          <p:cNvPr id="12" name="Objeto 11"/>
          <p:cNvGraphicFramePr>
            <a:graphicFrameLocks noChangeAspect="1"/>
          </p:cNvGraphicFramePr>
          <p:nvPr>
            <p:extLst>
              <p:ext uri="{D42A27DB-BD31-4B8C-83A1-F6EECF244321}">
                <p14:modId xmlns:p14="http://schemas.microsoft.com/office/powerpoint/2010/main" val="525255208"/>
              </p:ext>
            </p:extLst>
          </p:nvPr>
        </p:nvGraphicFramePr>
        <p:xfrm>
          <a:off x="3852551" y="4365104"/>
          <a:ext cx="755650" cy="346075"/>
        </p:xfrm>
        <a:graphic>
          <a:graphicData uri="http://schemas.openxmlformats.org/presentationml/2006/ole">
            <mc:AlternateContent xmlns:mc="http://schemas.openxmlformats.org/markup-compatibility/2006">
              <mc:Choice xmlns:v="urn:schemas-microsoft-com:vml" Requires="v">
                <p:oleObj name="Ecuación" r:id="rId5" imgW="444240" imgH="203040" progId="Equation.3">
                  <p:embed/>
                </p:oleObj>
              </mc:Choice>
              <mc:Fallback>
                <p:oleObj name="Ecuación" r:id="rId5" imgW="444240" imgH="203040" progId="Equation.3">
                  <p:embed/>
                  <p:pic>
                    <p:nvPicPr>
                      <p:cNvPr id="11" name="Objeto 10"/>
                      <p:cNvPicPr/>
                      <p:nvPr/>
                    </p:nvPicPr>
                    <p:blipFill>
                      <a:blip r:embed="rId6"/>
                      <a:stretch>
                        <a:fillRect/>
                      </a:stretch>
                    </p:blipFill>
                    <p:spPr>
                      <a:xfrm>
                        <a:off x="3852551" y="4365104"/>
                        <a:ext cx="755650" cy="346075"/>
                      </a:xfrm>
                      <a:prstGeom prst="rect">
                        <a:avLst/>
                      </a:prstGeom>
                    </p:spPr>
                  </p:pic>
                </p:oleObj>
              </mc:Fallback>
            </mc:AlternateContent>
          </a:graphicData>
        </a:graphic>
      </p:graphicFrame>
      <p:graphicFrame>
        <p:nvGraphicFramePr>
          <p:cNvPr id="13" name="Objeto 12"/>
          <p:cNvGraphicFramePr>
            <a:graphicFrameLocks noChangeAspect="1"/>
          </p:cNvGraphicFramePr>
          <p:nvPr>
            <p:extLst>
              <p:ext uri="{D42A27DB-BD31-4B8C-83A1-F6EECF244321}">
                <p14:modId xmlns:p14="http://schemas.microsoft.com/office/powerpoint/2010/main" val="4239859674"/>
              </p:ext>
            </p:extLst>
          </p:nvPr>
        </p:nvGraphicFramePr>
        <p:xfrm>
          <a:off x="567308" y="5115917"/>
          <a:ext cx="4076700" cy="387350"/>
        </p:xfrm>
        <a:graphic>
          <a:graphicData uri="http://schemas.openxmlformats.org/presentationml/2006/ole">
            <mc:AlternateContent xmlns:mc="http://schemas.openxmlformats.org/markup-compatibility/2006">
              <mc:Choice xmlns:v="urn:schemas-microsoft-com:vml" Requires="v">
                <p:oleObj name="Ecuación" r:id="rId7" imgW="2400120" imgH="228600" progId="Equation.3">
                  <p:embed/>
                </p:oleObj>
              </mc:Choice>
              <mc:Fallback>
                <p:oleObj name="Ecuación" r:id="rId7" imgW="2400120" imgH="228600" progId="Equation.3">
                  <p:embed/>
                  <p:pic>
                    <p:nvPicPr>
                      <p:cNvPr id="12" name="Objeto 11"/>
                      <p:cNvPicPr/>
                      <p:nvPr/>
                    </p:nvPicPr>
                    <p:blipFill>
                      <a:blip r:embed="rId8"/>
                      <a:stretch>
                        <a:fillRect/>
                      </a:stretch>
                    </p:blipFill>
                    <p:spPr>
                      <a:xfrm>
                        <a:off x="567308" y="5115917"/>
                        <a:ext cx="4076700" cy="387350"/>
                      </a:xfrm>
                      <a:prstGeom prst="rect">
                        <a:avLst/>
                      </a:prstGeom>
                    </p:spPr>
                  </p:pic>
                </p:oleObj>
              </mc:Fallback>
            </mc:AlternateContent>
          </a:graphicData>
        </a:graphic>
      </p:graphicFrame>
    </p:spTree>
    <p:extLst>
      <p:ext uri="{BB962C8B-B14F-4D97-AF65-F5344CB8AC3E}">
        <p14:creationId xmlns:p14="http://schemas.microsoft.com/office/powerpoint/2010/main" val="1833175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2000"/>
            <a:duotone>
              <a:schemeClr val="accent6">
                <a:shade val="45000"/>
                <a:satMod val="135000"/>
              </a:schemeClr>
              <a:prstClr val="white"/>
            </a:duotone>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467544" y="332656"/>
            <a:ext cx="8280920" cy="523220"/>
          </a:xfrm>
          <a:prstGeom prst="rect">
            <a:avLst/>
          </a:prstGeom>
          <a:noFill/>
        </p:spPr>
        <p:txBody>
          <a:bodyPr wrap="square" rtlCol="0">
            <a:spAutoFit/>
          </a:bodyPr>
          <a:lstStyle/>
          <a:p>
            <a:r>
              <a:rPr lang="es-AR" sz="2800" b="1" dirty="0">
                <a:latin typeface="Franklin Gothic Book" panose="020B0503020102020204" pitchFamily="34" charset="0"/>
              </a:rPr>
              <a:t>FÓRMULA GENERAL DE PROPAGACIÓN DE ERRORES</a:t>
            </a:r>
          </a:p>
        </p:txBody>
      </p:sp>
      <p:sp>
        <p:nvSpPr>
          <p:cNvPr id="3" name="Rectángulo 2"/>
          <p:cNvSpPr/>
          <p:nvPr/>
        </p:nvSpPr>
        <p:spPr>
          <a:xfrm>
            <a:off x="459099" y="914718"/>
            <a:ext cx="7848872" cy="6740307"/>
          </a:xfrm>
          <a:prstGeom prst="rect">
            <a:avLst/>
          </a:prstGeom>
        </p:spPr>
        <p:txBody>
          <a:bodyPr wrap="square">
            <a:spAutoFit/>
          </a:bodyPr>
          <a:lstStyle/>
          <a:p>
            <a:r>
              <a:rPr lang="es-AR" sz="2400" dirty="0"/>
              <a:t>Resolución del PROBLEMA INVERSO</a:t>
            </a:r>
          </a:p>
          <a:p>
            <a:endParaRPr lang="es-AR" sz="2400" dirty="0"/>
          </a:p>
          <a:p>
            <a:r>
              <a:rPr lang="es-AR" sz="2400" dirty="0"/>
              <a:t>Hay distintas formas de resolverlo:</a:t>
            </a:r>
          </a:p>
          <a:p>
            <a:pPr marL="457200" indent="-457200">
              <a:buAutoNum type="alphaLcParenR"/>
            </a:pPr>
            <a:r>
              <a:rPr lang="es-AR" sz="2400" dirty="0"/>
              <a:t>Una de ellas consiste en considerar que en </a:t>
            </a:r>
          </a:p>
          <a:p>
            <a:pPr marL="457200" indent="-457200">
              <a:buAutoNum type="alphaLcParenR"/>
            </a:pPr>
            <a:endParaRPr lang="es-AR" sz="2400" dirty="0"/>
          </a:p>
          <a:p>
            <a:pPr marL="457200" indent="-457200">
              <a:buAutoNum type="alphaLcParenR"/>
            </a:pPr>
            <a:endParaRPr lang="es-AR" sz="2400" dirty="0"/>
          </a:p>
          <a:p>
            <a:pPr marL="457200" indent="-457200">
              <a:buAutoNum type="alphaLcParenR"/>
            </a:pPr>
            <a:endParaRPr lang="es-AR" sz="2400" dirty="0"/>
          </a:p>
          <a:p>
            <a:r>
              <a:rPr lang="es-AR" sz="2400" dirty="0"/>
              <a:t>        cada uno de los términos del segundo miembro contribuyen con igual “peso” a la formación del error absoluto total </a:t>
            </a:r>
          </a:p>
          <a:p>
            <a:endParaRPr lang="es-AR" sz="2400" dirty="0"/>
          </a:p>
          <a:p>
            <a:r>
              <a:rPr lang="es-AR" sz="2400" dirty="0"/>
              <a:t>Para el cálculo, se impone entonces la igualdad de los términos de la sumatoria: </a:t>
            </a:r>
          </a:p>
          <a:p>
            <a:endParaRPr lang="es-AR" sz="2400" dirty="0"/>
          </a:p>
          <a:p>
            <a:endParaRPr lang="es-AR" sz="2400" dirty="0"/>
          </a:p>
          <a:p>
            <a:endParaRPr lang="es-AR" sz="2400" dirty="0"/>
          </a:p>
          <a:p>
            <a:endParaRPr lang="es-AR" sz="2400" dirty="0"/>
          </a:p>
          <a:p>
            <a:endParaRPr lang="es-AR" sz="2400" dirty="0"/>
          </a:p>
        </p:txBody>
      </p:sp>
      <p:graphicFrame>
        <p:nvGraphicFramePr>
          <p:cNvPr id="7" name="Objeto 6"/>
          <p:cNvGraphicFramePr>
            <a:graphicFrameLocks noChangeAspect="1"/>
          </p:cNvGraphicFramePr>
          <p:nvPr>
            <p:extLst>
              <p:ext uri="{D42A27DB-BD31-4B8C-83A1-F6EECF244321}">
                <p14:modId xmlns:p14="http://schemas.microsoft.com/office/powerpoint/2010/main" val="741342852"/>
              </p:ext>
            </p:extLst>
          </p:nvPr>
        </p:nvGraphicFramePr>
        <p:xfrm>
          <a:off x="3131840" y="2551424"/>
          <a:ext cx="2678112" cy="819150"/>
        </p:xfrm>
        <a:graphic>
          <a:graphicData uri="http://schemas.openxmlformats.org/presentationml/2006/ole">
            <mc:AlternateContent xmlns:mc="http://schemas.openxmlformats.org/markup-compatibility/2006">
              <mc:Choice xmlns:v="urn:schemas-microsoft-com:vml" Requires="v">
                <p:oleObj name="Ecuación" r:id="rId3" imgW="1574640" imgH="482400" progId="Equation.3">
                  <p:embed/>
                </p:oleObj>
              </mc:Choice>
              <mc:Fallback>
                <p:oleObj name="Ecuación" r:id="rId3" imgW="1574640" imgH="482400" progId="Equation.3">
                  <p:embed/>
                  <p:pic>
                    <p:nvPicPr>
                      <p:cNvPr id="7" name="Objeto 6"/>
                      <p:cNvPicPr/>
                      <p:nvPr/>
                    </p:nvPicPr>
                    <p:blipFill>
                      <a:blip r:embed="rId4"/>
                      <a:stretch>
                        <a:fillRect/>
                      </a:stretch>
                    </p:blipFill>
                    <p:spPr>
                      <a:xfrm>
                        <a:off x="3131840" y="2551424"/>
                        <a:ext cx="2678112" cy="819150"/>
                      </a:xfrm>
                      <a:prstGeom prst="rect">
                        <a:avLst/>
                      </a:prstGeom>
                    </p:spPr>
                  </p:pic>
                </p:oleObj>
              </mc:Fallback>
            </mc:AlternateContent>
          </a:graphicData>
        </a:graphic>
      </p:graphicFrame>
      <p:graphicFrame>
        <p:nvGraphicFramePr>
          <p:cNvPr id="11" name="Objeto 10"/>
          <p:cNvGraphicFramePr>
            <a:graphicFrameLocks noChangeAspect="1"/>
          </p:cNvGraphicFramePr>
          <p:nvPr>
            <p:extLst>
              <p:ext uri="{D42A27DB-BD31-4B8C-83A1-F6EECF244321}">
                <p14:modId xmlns:p14="http://schemas.microsoft.com/office/powerpoint/2010/main" val="2465822608"/>
              </p:ext>
            </p:extLst>
          </p:nvPr>
        </p:nvGraphicFramePr>
        <p:xfrm>
          <a:off x="2342226" y="4307061"/>
          <a:ext cx="755650" cy="346075"/>
        </p:xfrm>
        <a:graphic>
          <a:graphicData uri="http://schemas.openxmlformats.org/presentationml/2006/ole">
            <mc:AlternateContent xmlns:mc="http://schemas.openxmlformats.org/markup-compatibility/2006">
              <mc:Choice xmlns:v="urn:schemas-microsoft-com:vml" Requires="v">
                <p:oleObj name="Ecuación" r:id="rId5" imgW="444240" imgH="203040" progId="Equation.3">
                  <p:embed/>
                </p:oleObj>
              </mc:Choice>
              <mc:Fallback>
                <p:oleObj name="Ecuación" r:id="rId5" imgW="444240" imgH="203040" progId="Equation.3">
                  <p:embed/>
                  <p:pic>
                    <p:nvPicPr>
                      <p:cNvPr id="11" name="Objeto 10"/>
                      <p:cNvPicPr/>
                      <p:nvPr/>
                    </p:nvPicPr>
                    <p:blipFill>
                      <a:blip r:embed="rId6"/>
                      <a:stretch>
                        <a:fillRect/>
                      </a:stretch>
                    </p:blipFill>
                    <p:spPr>
                      <a:xfrm>
                        <a:off x="2342226" y="4307061"/>
                        <a:ext cx="755650" cy="346075"/>
                      </a:xfrm>
                      <a:prstGeom prst="rect">
                        <a:avLst/>
                      </a:prstGeom>
                    </p:spPr>
                  </p:pic>
                </p:oleObj>
              </mc:Fallback>
            </mc:AlternateContent>
          </a:graphicData>
        </a:graphic>
      </p:graphicFrame>
      <p:graphicFrame>
        <p:nvGraphicFramePr>
          <p:cNvPr id="9" name="Objeto 8"/>
          <p:cNvGraphicFramePr>
            <a:graphicFrameLocks noChangeAspect="1"/>
          </p:cNvGraphicFramePr>
          <p:nvPr>
            <p:extLst>
              <p:ext uri="{D42A27DB-BD31-4B8C-83A1-F6EECF244321}">
                <p14:modId xmlns:p14="http://schemas.microsoft.com/office/powerpoint/2010/main" val="176187249"/>
              </p:ext>
            </p:extLst>
          </p:nvPr>
        </p:nvGraphicFramePr>
        <p:xfrm>
          <a:off x="979488" y="5783263"/>
          <a:ext cx="5873750" cy="819150"/>
        </p:xfrm>
        <a:graphic>
          <a:graphicData uri="http://schemas.openxmlformats.org/presentationml/2006/ole">
            <mc:AlternateContent xmlns:mc="http://schemas.openxmlformats.org/markup-compatibility/2006">
              <mc:Choice xmlns:v="urn:schemas-microsoft-com:vml" Requires="v">
                <p:oleObj name="Ecuación" r:id="rId7" imgW="3454200" imgH="482400" progId="Equation.3">
                  <p:embed/>
                </p:oleObj>
              </mc:Choice>
              <mc:Fallback>
                <p:oleObj name="Ecuación" r:id="rId7" imgW="3454200" imgH="482400" progId="Equation.3">
                  <p:embed/>
                  <p:pic>
                    <p:nvPicPr>
                      <p:cNvPr id="7" name="Objeto 6"/>
                      <p:cNvPicPr/>
                      <p:nvPr/>
                    </p:nvPicPr>
                    <p:blipFill>
                      <a:blip r:embed="rId8"/>
                      <a:stretch>
                        <a:fillRect/>
                      </a:stretch>
                    </p:blipFill>
                    <p:spPr>
                      <a:xfrm>
                        <a:off x="979488" y="5783263"/>
                        <a:ext cx="5873750" cy="819150"/>
                      </a:xfrm>
                      <a:prstGeom prst="rect">
                        <a:avLst/>
                      </a:prstGeom>
                    </p:spPr>
                  </p:pic>
                </p:oleObj>
              </mc:Fallback>
            </mc:AlternateContent>
          </a:graphicData>
        </a:graphic>
      </p:graphicFrame>
    </p:spTree>
    <p:extLst>
      <p:ext uri="{BB962C8B-B14F-4D97-AF65-F5344CB8AC3E}">
        <p14:creationId xmlns:p14="http://schemas.microsoft.com/office/powerpoint/2010/main" val="36082106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2000"/>
            <a:duotone>
              <a:schemeClr val="accent6">
                <a:shade val="45000"/>
                <a:satMod val="135000"/>
              </a:schemeClr>
              <a:prstClr val="white"/>
            </a:duotone>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467544" y="332656"/>
            <a:ext cx="8280920" cy="523220"/>
          </a:xfrm>
          <a:prstGeom prst="rect">
            <a:avLst/>
          </a:prstGeom>
          <a:noFill/>
        </p:spPr>
        <p:txBody>
          <a:bodyPr wrap="square" rtlCol="0">
            <a:spAutoFit/>
          </a:bodyPr>
          <a:lstStyle/>
          <a:p>
            <a:r>
              <a:rPr lang="es-AR" sz="2800" b="1" dirty="0">
                <a:latin typeface="Franklin Gothic Book" panose="020B0503020102020204" pitchFamily="34" charset="0"/>
              </a:rPr>
              <a:t>FÓRMULA GENERAL DE PROPAGACIÓN DE ERRORES</a:t>
            </a:r>
          </a:p>
        </p:txBody>
      </p:sp>
      <p:sp>
        <p:nvSpPr>
          <p:cNvPr id="3" name="Rectángulo 2"/>
          <p:cNvSpPr/>
          <p:nvPr/>
        </p:nvSpPr>
        <p:spPr>
          <a:xfrm>
            <a:off x="459099" y="914718"/>
            <a:ext cx="7848872" cy="8217634"/>
          </a:xfrm>
          <a:prstGeom prst="rect">
            <a:avLst/>
          </a:prstGeom>
        </p:spPr>
        <p:txBody>
          <a:bodyPr wrap="square">
            <a:spAutoFit/>
          </a:bodyPr>
          <a:lstStyle/>
          <a:p>
            <a:r>
              <a:rPr lang="es-AR" sz="2400" dirty="0"/>
              <a:t>Resolución del PROBLEMA INVERSO</a:t>
            </a:r>
          </a:p>
          <a:p>
            <a:endParaRPr lang="es-AR" sz="2400" dirty="0"/>
          </a:p>
          <a:p>
            <a:r>
              <a:rPr lang="es-AR" sz="2400" dirty="0"/>
              <a:t>Partiendo entonces de  </a:t>
            </a:r>
          </a:p>
          <a:p>
            <a:endParaRPr lang="es-AR" sz="2400" dirty="0"/>
          </a:p>
          <a:p>
            <a:endParaRPr lang="es-AR" sz="2400" dirty="0"/>
          </a:p>
          <a:p>
            <a:endParaRPr lang="es-AR" sz="2400" dirty="0"/>
          </a:p>
          <a:p>
            <a:r>
              <a:rPr lang="es-AR" sz="2400" dirty="0"/>
              <a:t>se puede encontrar que :</a:t>
            </a:r>
          </a:p>
          <a:p>
            <a:endParaRPr lang="es-AR" sz="2400" dirty="0"/>
          </a:p>
          <a:p>
            <a:endParaRPr lang="es-AR" sz="2400" dirty="0"/>
          </a:p>
          <a:p>
            <a:endParaRPr lang="es-AR" sz="2400" dirty="0"/>
          </a:p>
          <a:p>
            <a:endParaRPr lang="es-AR" sz="2400" dirty="0"/>
          </a:p>
          <a:p>
            <a:r>
              <a:rPr lang="es-AR" sz="2400" dirty="0"/>
              <a:t>Para i = 1, 2, 3, … n </a:t>
            </a:r>
          </a:p>
          <a:p>
            <a:endParaRPr lang="es-AR" sz="2400" dirty="0"/>
          </a:p>
          <a:p>
            <a:endParaRPr lang="es-AR" sz="2400" dirty="0"/>
          </a:p>
          <a:p>
            <a:endParaRPr lang="es-AR" sz="2400" dirty="0"/>
          </a:p>
          <a:p>
            <a:endParaRPr lang="es-AR" sz="2400" dirty="0"/>
          </a:p>
          <a:p>
            <a:endParaRPr lang="es-AR" sz="2400" dirty="0"/>
          </a:p>
          <a:p>
            <a:endParaRPr lang="es-AR" sz="2400" dirty="0"/>
          </a:p>
          <a:p>
            <a:endParaRPr lang="es-AR" sz="2400" dirty="0"/>
          </a:p>
          <a:p>
            <a:endParaRPr lang="es-AR" sz="2400" dirty="0"/>
          </a:p>
          <a:p>
            <a:endParaRPr lang="es-AR" sz="2400" dirty="0"/>
          </a:p>
          <a:p>
            <a:endParaRPr lang="es-AR" sz="2400" dirty="0"/>
          </a:p>
        </p:txBody>
      </p:sp>
      <p:graphicFrame>
        <p:nvGraphicFramePr>
          <p:cNvPr id="7" name="Objeto 6"/>
          <p:cNvGraphicFramePr>
            <a:graphicFrameLocks noChangeAspect="1"/>
          </p:cNvGraphicFramePr>
          <p:nvPr>
            <p:extLst>
              <p:ext uri="{D42A27DB-BD31-4B8C-83A1-F6EECF244321}">
                <p14:modId xmlns:p14="http://schemas.microsoft.com/office/powerpoint/2010/main" val="671152883"/>
              </p:ext>
            </p:extLst>
          </p:nvPr>
        </p:nvGraphicFramePr>
        <p:xfrm>
          <a:off x="3715817" y="3645024"/>
          <a:ext cx="1792287" cy="1120775"/>
        </p:xfrm>
        <a:graphic>
          <a:graphicData uri="http://schemas.openxmlformats.org/presentationml/2006/ole">
            <mc:AlternateContent xmlns:mc="http://schemas.openxmlformats.org/markup-compatibility/2006">
              <mc:Choice xmlns:v="urn:schemas-microsoft-com:vml" Requires="v">
                <p:oleObj name="Ecuación" r:id="rId3" imgW="1054080" imgH="660240" progId="Equation.3">
                  <p:embed/>
                </p:oleObj>
              </mc:Choice>
              <mc:Fallback>
                <p:oleObj name="Ecuación" r:id="rId3" imgW="1054080" imgH="660240" progId="Equation.3">
                  <p:embed/>
                  <p:pic>
                    <p:nvPicPr>
                      <p:cNvPr id="7" name="Objeto 6"/>
                      <p:cNvPicPr/>
                      <p:nvPr/>
                    </p:nvPicPr>
                    <p:blipFill>
                      <a:blip r:embed="rId4"/>
                      <a:stretch>
                        <a:fillRect/>
                      </a:stretch>
                    </p:blipFill>
                    <p:spPr>
                      <a:xfrm>
                        <a:off x="3715817" y="3645024"/>
                        <a:ext cx="1792287" cy="1120775"/>
                      </a:xfrm>
                      <a:prstGeom prst="rect">
                        <a:avLst/>
                      </a:prstGeom>
                    </p:spPr>
                  </p:pic>
                </p:oleObj>
              </mc:Fallback>
            </mc:AlternateContent>
          </a:graphicData>
        </a:graphic>
      </p:graphicFrame>
      <p:graphicFrame>
        <p:nvGraphicFramePr>
          <p:cNvPr id="9" name="Objeto 8"/>
          <p:cNvGraphicFramePr>
            <a:graphicFrameLocks noChangeAspect="1"/>
          </p:cNvGraphicFramePr>
          <p:nvPr>
            <p:extLst>
              <p:ext uri="{D42A27DB-BD31-4B8C-83A1-F6EECF244321}">
                <p14:modId xmlns:p14="http://schemas.microsoft.com/office/powerpoint/2010/main" val="1416220391"/>
              </p:ext>
            </p:extLst>
          </p:nvPr>
        </p:nvGraphicFramePr>
        <p:xfrm>
          <a:off x="1671638" y="2205038"/>
          <a:ext cx="5873750" cy="819150"/>
        </p:xfrm>
        <a:graphic>
          <a:graphicData uri="http://schemas.openxmlformats.org/presentationml/2006/ole">
            <mc:AlternateContent xmlns:mc="http://schemas.openxmlformats.org/markup-compatibility/2006">
              <mc:Choice xmlns:v="urn:schemas-microsoft-com:vml" Requires="v">
                <p:oleObj name="Ecuación" r:id="rId5" imgW="3454200" imgH="482400" progId="Equation.3">
                  <p:embed/>
                </p:oleObj>
              </mc:Choice>
              <mc:Fallback>
                <p:oleObj name="Ecuación" r:id="rId5" imgW="3454200" imgH="482400" progId="Equation.3">
                  <p:embed/>
                  <p:pic>
                    <p:nvPicPr>
                      <p:cNvPr id="9" name="Objeto 8"/>
                      <p:cNvPicPr/>
                      <p:nvPr/>
                    </p:nvPicPr>
                    <p:blipFill>
                      <a:blip r:embed="rId6"/>
                      <a:stretch>
                        <a:fillRect/>
                      </a:stretch>
                    </p:blipFill>
                    <p:spPr>
                      <a:xfrm>
                        <a:off x="1671638" y="2205038"/>
                        <a:ext cx="5873750" cy="819150"/>
                      </a:xfrm>
                      <a:prstGeom prst="rect">
                        <a:avLst/>
                      </a:prstGeom>
                    </p:spPr>
                  </p:pic>
                </p:oleObj>
              </mc:Fallback>
            </mc:AlternateContent>
          </a:graphicData>
        </a:graphic>
      </p:graphicFrame>
    </p:spTree>
    <p:extLst>
      <p:ext uri="{BB962C8B-B14F-4D97-AF65-F5344CB8AC3E}">
        <p14:creationId xmlns:p14="http://schemas.microsoft.com/office/powerpoint/2010/main" val="493888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2000"/>
            <a:duotone>
              <a:schemeClr val="accent6">
                <a:shade val="45000"/>
                <a:satMod val="135000"/>
              </a:schemeClr>
              <a:prstClr val="white"/>
            </a:duotone>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467544" y="332656"/>
            <a:ext cx="8280920" cy="523220"/>
          </a:xfrm>
          <a:prstGeom prst="rect">
            <a:avLst/>
          </a:prstGeom>
          <a:noFill/>
        </p:spPr>
        <p:txBody>
          <a:bodyPr wrap="square" rtlCol="0">
            <a:spAutoFit/>
          </a:bodyPr>
          <a:lstStyle/>
          <a:p>
            <a:r>
              <a:rPr lang="es-AR" sz="2800" b="1" dirty="0">
                <a:latin typeface="Franklin Gothic Book" panose="020B0503020102020204" pitchFamily="34" charset="0"/>
              </a:rPr>
              <a:t>FÓRMULA GENERAL DE PROPAGACIÓN DE ERRORES</a:t>
            </a:r>
          </a:p>
        </p:txBody>
      </p:sp>
      <p:sp>
        <p:nvSpPr>
          <p:cNvPr id="3" name="Rectángulo 2"/>
          <p:cNvSpPr/>
          <p:nvPr/>
        </p:nvSpPr>
        <p:spPr>
          <a:xfrm>
            <a:off x="459099" y="914718"/>
            <a:ext cx="7848872" cy="2677656"/>
          </a:xfrm>
          <a:prstGeom prst="rect">
            <a:avLst/>
          </a:prstGeom>
        </p:spPr>
        <p:txBody>
          <a:bodyPr wrap="square">
            <a:spAutoFit/>
          </a:bodyPr>
          <a:lstStyle/>
          <a:p>
            <a:r>
              <a:rPr lang="es-AR" sz="2400" dirty="0"/>
              <a:t>Resolución del PROBLEMA INVERSO</a:t>
            </a:r>
          </a:p>
          <a:p>
            <a:endParaRPr lang="es-AR" sz="2400" dirty="0"/>
          </a:p>
          <a:p>
            <a:r>
              <a:rPr lang="es-AR" sz="2400" dirty="0"/>
              <a:t>También pueden plantearse (si el problema lo admite) otras alternativas:</a:t>
            </a:r>
          </a:p>
          <a:p>
            <a:r>
              <a:rPr lang="es-AR" sz="2400" dirty="0"/>
              <a:t> b) los errores absolutos de cada variable son iguales</a:t>
            </a:r>
          </a:p>
          <a:p>
            <a:r>
              <a:rPr lang="es-AR" sz="2400" dirty="0"/>
              <a:t> c) los errores relativos de cada variable son iguales</a:t>
            </a:r>
          </a:p>
          <a:p>
            <a:r>
              <a:rPr lang="es-AR" sz="2400" dirty="0"/>
              <a:t> d) combinar los casos anteriores</a:t>
            </a:r>
          </a:p>
        </p:txBody>
      </p:sp>
    </p:spTree>
    <p:extLst>
      <p:ext uri="{BB962C8B-B14F-4D97-AF65-F5344CB8AC3E}">
        <p14:creationId xmlns:p14="http://schemas.microsoft.com/office/powerpoint/2010/main" val="4024131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3000"/>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467544" y="913457"/>
            <a:ext cx="8280920" cy="769441"/>
          </a:xfrm>
          <a:prstGeom prst="rect">
            <a:avLst/>
          </a:prstGeom>
          <a:noFill/>
        </p:spPr>
        <p:txBody>
          <a:bodyPr wrap="square" rtlCol="0">
            <a:spAutoFit/>
          </a:bodyPr>
          <a:lstStyle/>
          <a:p>
            <a:pPr marL="285750" indent="-285750">
              <a:buFont typeface="Arial" panose="020B0604020202020204" pitchFamily="34" charset="0"/>
              <a:buChar char="•"/>
            </a:pPr>
            <a:r>
              <a:rPr lang="es-AR" sz="2400" b="1" i="1" dirty="0">
                <a:latin typeface="Franklin Gothic Book" panose="020B0503020102020204" pitchFamily="34" charset="0"/>
              </a:rPr>
              <a:t>Características de los Algoritmos</a:t>
            </a:r>
          </a:p>
          <a:p>
            <a:endParaRPr lang="es-AR" sz="2000" dirty="0">
              <a:latin typeface="Franklin Gothic Book" panose="020B0503020102020204" pitchFamily="34" charset="0"/>
            </a:endParaRPr>
          </a:p>
        </p:txBody>
      </p:sp>
      <p:sp>
        <p:nvSpPr>
          <p:cNvPr id="3" name="CuadroTexto 2"/>
          <p:cNvSpPr txBox="1"/>
          <p:nvPr/>
        </p:nvSpPr>
        <p:spPr>
          <a:xfrm>
            <a:off x="467544" y="1844824"/>
            <a:ext cx="7848872" cy="1938992"/>
          </a:xfrm>
          <a:prstGeom prst="rect">
            <a:avLst/>
          </a:prstGeom>
          <a:noFill/>
        </p:spPr>
        <p:txBody>
          <a:bodyPr wrap="square" rtlCol="0">
            <a:spAutoFit/>
          </a:bodyPr>
          <a:lstStyle/>
          <a:p>
            <a:pPr marL="457200" indent="-457200">
              <a:buFont typeface="+mj-lt"/>
              <a:buAutoNum type="alphaUcPeriod"/>
            </a:pPr>
            <a:r>
              <a:rPr lang="es-AR" sz="2400" dirty="0">
                <a:latin typeface="Franklin Gothic Book" panose="020B0503020102020204" pitchFamily="34" charset="0"/>
              </a:rPr>
              <a:t>Deben indicar un orden a seguir (</a:t>
            </a:r>
            <a:r>
              <a:rPr lang="es-AR" sz="2400" dirty="0">
                <a:solidFill>
                  <a:schemeClr val="accent3">
                    <a:lumMod val="50000"/>
                  </a:schemeClr>
                </a:solidFill>
                <a:latin typeface="Franklin Gothic Book" panose="020B0503020102020204" pitchFamily="34" charset="0"/>
              </a:rPr>
              <a:t>cuál es la </a:t>
            </a:r>
            <a:r>
              <a:rPr lang="es-AR" sz="2400" b="1" dirty="0">
                <a:solidFill>
                  <a:srgbClr val="FF0000"/>
                </a:solidFill>
                <a:latin typeface="Franklin Gothic Book" panose="020B0503020102020204" pitchFamily="34" charset="0"/>
              </a:rPr>
              <a:t>SECUENCIA</a:t>
            </a:r>
            <a:r>
              <a:rPr lang="es-AR" sz="2400" dirty="0">
                <a:latin typeface="Franklin Gothic Book" panose="020B0503020102020204" pitchFamily="34" charset="0"/>
              </a:rPr>
              <a:t> </a:t>
            </a:r>
            <a:r>
              <a:rPr lang="es-AR" sz="2400" dirty="0">
                <a:solidFill>
                  <a:schemeClr val="accent3">
                    <a:lumMod val="50000"/>
                  </a:schemeClr>
                </a:solidFill>
                <a:latin typeface="Franklin Gothic Book" panose="020B0503020102020204" pitchFamily="34" charset="0"/>
              </a:rPr>
              <a:t>de las acciones</a:t>
            </a:r>
            <a:r>
              <a:rPr lang="es-AR" sz="2400" dirty="0">
                <a:latin typeface="Franklin Gothic Book" panose="020B0503020102020204" pitchFamily="34" charset="0"/>
              </a:rPr>
              <a:t>)</a:t>
            </a:r>
          </a:p>
          <a:p>
            <a:pPr marL="457200" indent="-457200">
              <a:buFont typeface="+mj-lt"/>
              <a:buAutoNum type="alphaUcPeriod"/>
            </a:pPr>
            <a:r>
              <a:rPr lang="es-AR" sz="2400" dirty="0">
                <a:latin typeface="Franklin Gothic Book" panose="020B0503020102020204" pitchFamily="34" charset="0"/>
              </a:rPr>
              <a:t>Deben ser finitos, es decir que deben finalizar en un número </a:t>
            </a:r>
            <a:r>
              <a:rPr lang="es-AR" sz="2400" b="1" dirty="0">
                <a:solidFill>
                  <a:srgbClr val="FF0000"/>
                </a:solidFill>
                <a:latin typeface="Franklin Gothic Book" panose="020B0503020102020204" pitchFamily="34" charset="0"/>
              </a:rPr>
              <a:t>FINITO</a:t>
            </a:r>
            <a:r>
              <a:rPr lang="es-AR" sz="2400" dirty="0">
                <a:latin typeface="Franklin Gothic Book" panose="020B0503020102020204" pitchFamily="34" charset="0"/>
              </a:rPr>
              <a:t> de pasos</a:t>
            </a:r>
          </a:p>
          <a:p>
            <a:endParaRPr lang="es-AR" sz="2400" dirty="0">
              <a:latin typeface="Franklin Gothic Book" panose="020B0503020102020204" pitchFamily="34" charset="0"/>
            </a:endParaRPr>
          </a:p>
        </p:txBody>
      </p:sp>
      <p:sp>
        <p:nvSpPr>
          <p:cNvPr id="5" name="CuadroTexto 4"/>
          <p:cNvSpPr txBox="1"/>
          <p:nvPr/>
        </p:nvSpPr>
        <p:spPr>
          <a:xfrm>
            <a:off x="3563888" y="188640"/>
            <a:ext cx="2664296" cy="523220"/>
          </a:xfrm>
          <a:prstGeom prst="rect">
            <a:avLst/>
          </a:prstGeom>
          <a:noFill/>
        </p:spPr>
        <p:txBody>
          <a:bodyPr wrap="square" rtlCol="0">
            <a:spAutoFit/>
          </a:bodyPr>
          <a:lstStyle/>
          <a:p>
            <a:r>
              <a:rPr lang="es-AR" sz="2800" b="1" dirty="0">
                <a:latin typeface="Franklin Gothic Book" panose="020B0503020102020204" pitchFamily="34" charset="0"/>
              </a:rPr>
              <a:t>ALGORITMOS</a:t>
            </a:r>
          </a:p>
        </p:txBody>
      </p:sp>
    </p:spTree>
    <p:extLst>
      <p:ext uri="{BB962C8B-B14F-4D97-AF65-F5344CB8AC3E}">
        <p14:creationId xmlns:p14="http://schemas.microsoft.com/office/powerpoint/2010/main" val="608845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3000"/>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467544" y="913457"/>
            <a:ext cx="8280920" cy="769441"/>
          </a:xfrm>
          <a:prstGeom prst="rect">
            <a:avLst/>
          </a:prstGeom>
          <a:noFill/>
        </p:spPr>
        <p:txBody>
          <a:bodyPr wrap="square" rtlCol="0">
            <a:spAutoFit/>
          </a:bodyPr>
          <a:lstStyle/>
          <a:p>
            <a:pPr marL="285750" indent="-285750">
              <a:buFont typeface="Arial" panose="020B0604020202020204" pitchFamily="34" charset="0"/>
              <a:buChar char="•"/>
            </a:pPr>
            <a:r>
              <a:rPr lang="es-AR" sz="2400" b="1" i="1" dirty="0">
                <a:latin typeface="Franklin Gothic Book" panose="020B0503020102020204" pitchFamily="34" charset="0"/>
              </a:rPr>
              <a:t>Ejemplo</a:t>
            </a:r>
          </a:p>
          <a:p>
            <a:endParaRPr lang="es-AR" sz="2000" dirty="0">
              <a:latin typeface="Franklin Gothic Book" panose="020B0503020102020204" pitchFamily="34" charset="0"/>
            </a:endParaRPr>
          </a:p>
        </p:txBody>
      </p:sp>
      <p:sp>
        <p:nvSpPr>
          <p:cNvPr id="4" name="CuadroTexto 3"/>
          <p:cNvSpPr txBox="1"/>
          <p:nvPr/>
        </p:nvSpPr>
        <p:spPr>
          <a:xfrm>
            <a:off x="3563888" y="188640"/>
            <a:ext cx="2664296" cy="523220"/>
          </a:xfrm>
          <a:prstGeom prst="rect">
            <a:avLst/>
          </a:prstGeom>
          <a:noFill/>
        </p:spPr>
        <p:txBody>
          <a:bodyPr wrap="square" rtlCol="0">
            <a:spAutoFit/>
          </a:bodyPr>
          <a:lstStyle/>
          <a:p>
            <a:r>
              <a:rPr lang="es-AR" sz="2800" b="1" dirty="0">
                <a:latin typeface="Franklin Gothic Book" panose="020B0503020102020204" pitchFamily="34" charset="0"/>
              </a:rPr>
              <a:t>ALGORITMOS</a:t>
            </a:r>
          </a:p>
        </p:txBody>
      </p:sp>
      <p:sp>
        <p:nvSpPr>
          <p:cNvPr id="3" name="CuadroTexto 2"/>
          <p:cNvSpPr txBox="1"/>
          <p:nvPr/>
        </p:nvSpPr>
        <p:spPr>
          <a:xfrm>
            <a:off x="467544" y="1484784"/>
            <a:ext cx="7848872" cy="1569660"/>
          </a:xfrm>
          <a:prstGeom prst="rect">
            <a:avLst/>
          </a:prstGeom>
          <a:noFill/>
        </p:spPr>
        <p:txBody>
          <a:bodyPr wrap="square" rtlCol="0">
            <a:spAutoFit/>
          </a:bodyPr>
          <a:lstStyle/>
          <a:p>
            <a:r>
              <a:rPr lang="es-AR" sz="2400" dirty="0">
                <a:latin typeface="Franklin Gothic Book" panose="020B0503020102020204" pitchFamily="34" charset="0"/>
              </a:rPr>
              <a:t>Supongamos que pretendemos </a:t>
            </a:r>
          </a:p>
          <a:p>
            <a:r>
              <a:rPr lang="es-AR" sz="2400" dirty="0">
                <a:latin typeface="Franklin Gothic Book" panose="020B0503020102020204" pitchFamily="34" charset="0"/>
              </a:rPr>
              <a:t>REDACTAR UN ALGORITMO QUE PERMITA CALCULAR EL VALOR ABSOLUTO DE UN NÚMERO CUALQUIERA</a:t>
            </a:r>
          </a:p>
          <a:p>
            <a:r>
              <a:rPr lang="es-AR" sz="2400" dirty="0">
                <a:latin typeface="Franklin Gothic Book" panose="020B0503020102020204" pitchFamily="34" charset="0"/>
              </a:rPr>
              <a:t>(en forma genérica, supondremos que el número es Real)</a:t>
            </a:r>
          </a:p>
        </p:txBody>
      </p:sp>
      <p:sp>
        <p:nvSpPr>
          <p:cNvPr id="6" name="Rectángulo redondeado 5"/>
          <p:cNvSpPr/>
          <p:nvPr/>
        </p:nvSpPr>
        <p:spPr>
          <a:xfrm>
            <a:off x="2843808" y="3429000"/>
            <a:ext cx="4104456" cy="223224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AR" dirty="0"/>
              <a:t>Regla Importante:</a:t>
            </a:r>
          </a:p>
          <a:p>
            <a:pPr algn="ctr"/>
            <a:r>
              <a:rPr lang="es-AR" sz="2000" b="1" dirty="0">
                <a:solidFill>
                  <a:schemeClr val="bg1"/>
                </a:solidFill>
              </a:rPr>
              <a:t>NUNCA</a:t>
            </a:r>
            <a:r>
              <a:rPr lang="es-AR" dirty="0"/>
              <a:t> proponerse redactar un algoritmo (o un programa) de un proceso que no se conozca en profundidad</a:t>
            </a:r>
          </a:p>
        </p:txBody>
      </p:sp>
    </p:spTree>
    <p:extLst>
      <p:ext uri="{BB962C8B-B14F-4D97-AF65-F5344CB8AC3E}">
        <p14:creationId xmlns:p14="http://schemas.microsoft.com/office/powerpoint/2010/main" val="384694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3000"/>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467544" y="913457"/>
            <a:ext cx="8280920" cy="769441"/>
          </a:xfrm>
          <a:prstGeom prst="rect">
            <a:avLst/>
          </a:prstGeom>
          <a:noFill/>
        </p:spPr>
        <p:txBody>
          <a:bodyPr wrap="square" rtlCol="0">
            <a:spAutoFit/>
          </a:bodyPr>
          <a:lstStyle/>
          <a:p>
            <a:pPr marL="285750" indent="-285750">
              <a:buFont typeface="Arial" panose="020B0604020202020204" pitchFamily="34" charset="0"/>
              <a:buChar char="•"/>
            </a:pPr>
            <a:r>
              <a:rPr lang="es-AR" sz="2400" b="1" i="1" dirty="0">
                <a:latin typeface="Franklin Gothic Book" panose="020B0503020102020204" pitchFamily="34" charset="0"/>
              </a:rPr>
              <a:t>Ejemplo</a:t>
            </a:r>
          </a:p>
          <a:p>
            <a:endParaRPr lang="es-AR" sz="2000" dirty="0">
              <a:latin typeface="Franklin Gothic Book" panose="020B0503020102020204" pitchFamily="34" charset="0"/>
            </a:endParaRPr>
          </a:p>
        </p:txBody>
      </p:sp>
      <p:sp>
        <p:nvSpPr>
          <p:cNvPr id="4" name="CuadroTexto 3"/>
          <p:cNvSpPr txBox="1"/>
          <p:nvPr/>
        </p:nvSpPr>
        <p:spPr>
          <a:xfrm>
            <a:off x="3563888" y="188640"/>
            <a:ext cx="2664296" cy="523220"/>
          </a:xfrm>
          <a:prstGeom prst="rect">
            <a:avLst/>
          </a:prstGeom>
          <a:noFill/>
        </p:spPr>
        <p:txBody>
          <a:bodyPr wrap="square" rtlCol="0">
            <a:spAutoFit/>
          </a:bodyPr>
          <a:lstStyle/>
          <a:p>
            <a:r>
              <a:rPr lang="es-AR" sz="2800" b="1" dirty="0">
                <a:latin typeface="Franklin Gothic Book" panose="020B0503020102020204" pitchFamily="34" charset="0"/>
              </a:rPr>
              <a:t>ALGORITMOS</a:t>
            </a:r>
          </a:p>
        </p:txBody>
      </p:sp>
      <p:sp>
        <p:nvSpPr>
          <p:cNvPr id="3" name="CuadroTexto 2"/>
          <p:cNvSpPr txBox="1"/>
          <p:nvPr/>
        </p:nvSpPr>
        <p:spPr>
          <a:xfrm>
            <a:off x="467544" y="1484784"/>
            <a:ext cx="7848872" cy="1569660"/>
          </a:xfrm>
          <a:prstGeom prst="rect">
            <a:avLst/>
          </a:prstGeom>
          <a:noFill/>
        </p:spPr>
        <p:txBody>
          <a:bodyPr wrap="square" rtlCol="0">
            <a:spAutoFit/>
          </a:bodyPr>
          <a:lstStyle/>
          <a:p>
            <a:r>
              <a:rPr lang="es-AR" sz="2400" dirty="0">
                <a:latin typeface="Franklin Gothic Book" panose="020B0503020102020204" pitchFamily="34" charset="0"/>
              </a:rPr>
              <a:t>Supongamos que pretendemos </a:t>
            </a:r>
          </a:p>
          <a:p>
            <a:r>
              <a:rPr lang="es-AR" sz="2400" dirty="0">
                <a:latin typeface="Franklin Gothic Book" panose="020B0503020102020204" pitchFamily="34" charset="0"/>
              </a:rPr>
              <a:t>REDACTAR UN ALGORITMO QUE PERMITA CALCULAR EL VALOR ABSOLUTO DE UN NÚMERO CUALQUIERA</a:t>
            </a:r>
          </a:p>
          <a:p>
            <a:r>
              <a:rPr lang="es-AR" sz="2400" dirty="0">
                <a:latin typeface="Franklin Gothic Book" panose="020B0503020102020204" pitchFamily="34" charset="0"/>
              </a:rPr>
              <a:t>(en forma genérica, supondremos que el número es Real)</a:t>
            </a:r>
          </a:p>
        </p:txBody>
      </p:sp>
      <p:sp>
        <p:nvSpPr>
          <p:cNvPr id="7" name="Rectángulo redondeado 6"/>
          <p:cNvSpPr/>
          <p:nvPr/>
        </p:nvSpPr>
        <p:spPr>
          <a:xfrm>
            <a:off x="462409" y="3447750"/>
            <a:ext cx="8530641" cy="106149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es-AR" dirty="0"/>
              <a:t>1) Realizar un </a:t>
            </a:r>
            <a:r>
              <a:rPr lang="es-AR" sz="2400" b="1" dirty="0"/>
              <a:t>análisis previo </a:t>
            </a:r>
            <a:r>
              <a:rPr lang="es-AR" dirty="0"/>
              <a:t>para poder formular un </a:t>
            </a:r>
            <a:r>
              <a:rPr lang="es-AR" sz="2400" b="1" dirty="0"/>
              <a:t>algoritmo lo más genérico posible </a:t>
            </a:r>
            <a:r>
              <a:rPr lang="es-AR" dirty="0"/>
              <a:t>(que sea capaz de resolver la mayor cantidad de variantes que el problema pudiera presentar</a:t>
            </a:r>
          </a:p>
        </p:txBody>
      </p:sp>
      <p:sp>
        <p:nvSpPr>
          <p:cNvPr id="8" name="Rectángulo redondeado 7"/>
          <p:cNvSpPr/>
          <p:nvPr/>
        </p:nvSpPr>
        <p:spPr>
          <a:xfrm>
            <a:off x="467544" y="5023016"/>
            <a:ext cx="8530641" cy="106149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es-AR" dirty="0"/>
              <a:t>2) Identificar </a:t>
            </a:r>
            <a:r>
              <a:rPr lang="es-AR" sz="2400" b="1" dirty="0"/>
              <a:t>actores </a:t>
            </a:r>
            <a:r>
              <a:rPr lang="es-AR" dirty="0"/>
              <a:t>: </a:t>
            </a:r>
          </a:p>
          <a:p>
            <a:pPr marL="342900" indent="-342900">
              <a:buAutoNum type="alphaLcParenR"/>
            </a:pPr>
            <a:r>
              <a:rPr lang="es-AR" dirty="0"/>
              <a:t>la o las personas que analizan, redactan y prueban el algoritmo</a:t>
            </a:r>
          </a:p>
          <a:p>
            <a:pPr marL="342900" indent="-342900">
              <a:buAutoNum type="alphaLcParenR"/>
            </a:pPr>
            <a:r>
              <a:rPr lang="es-AR" dirty="0"/>
              <a:t>La o las personas que van a utilizar el algoritmo (</a:t>
            </a:r>
            <a:r>
              <a:rPr lang="es-AR" sz="2400" b="1" dirty="0"/>
              <a:t>el usuario)</a:t>
            </a:r>
            <a:endParaRPr lang="es-AR" dirty="0"/>
          </a:p>
        </p:txBody>
      </p:sp>
    </p:spTree>
    <p:extLst>
      <p:ext uri="{BB962C8B-B14F-4D97-AF65-F5344CB8AC3E}">
        <p14:creationId xmlns:p14="http://schemas.microsoft.com/office/powerpoint/2010/main" val="1471763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3000"/>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467544" y="-27384"/>
            <a:ext cx="8280920" cy="769441"/>
          </a:xfrm>
          <a:prstGeom prst="rect">
            <a:avLst/>
          </a:prstGeom>
          <a:noFill/>
        </p:spPr>
        <p:txBody>
          <a:bodyPr wrap="square" rtlCol="0">
            <a:spAutoFit/>
          </a:bodyPr>
          <a:lstStyle/>
          <a:p>
            <a:pPr marL="285750" indent="-285750">
              <a:buFont typeface="Arial" panose="020B0604020202020204" pitchFamily="34" charset="0"/>
              <a:buChar char="•"/>
            </a:pPr>
            <a:r>
              <a:rPr lang="es-AR" sz="2400" b="1" i="1" dirty="0">
                <a:latin typeface="Franklin Gothic Book" panose="020B0503020102020204" pitchFamily="34" charset="0"/>
              </a:rPr>
              <a:t>Ejemplo</a:t>
            </a:r>
          </a:p>
          <a:p>
            <a:endParaRPr lang="es-AR" sz="2000" dirty="0">
              <a:latin typeface="Franklin Gothic Book" panose="020B0503020102020204" pitchFamily="34" charset="0"/>
            </a:endParaRPr>
          </a:p>
        </p:txBody>
      </p:sp>
      <p:sp>
        <p:nvSpPr>
          <p:cNvPr id="3" name="CuadroTexto 2"/>
          <p:cNvSpPr txBox="1"/>
          <p:nvPr/>
        </p:nvSpPr>
        <p:spPr>
          <a:xfrm>
            <a:off x="462409" y="402009"/>
            <a:ext cx="7848872" cy="830997"/>
          </a:xfrm>
          <a:prstGeom prst="rect">
            <a:avLst/>
          </a:prstGeom>
          <a:noFill/>
        </p:spPr>
        <p:txBody>
          <a:bodyPr wrap="square" rtlCol="0">
            <a:spAutoFit/>
          </a:bodyPr>
          <a:lstStyle/>
          <a:p>
            <a:r>
              <a:rPr lang="es-AR" sz="2400" dirty="0">
                <a:latin typeface="Franklin Gothic Book" panose="020B0503020102020204" pitchFamily="34" charset="0"/>
              </a:rPr>
              <a:t>REDACTAR UN ALGORITMO QUE PERMITA CALCULAR EL VALOR ABSOLUTO DE UN NÚMERO CUALQUIERA</a:t>
            </a:r>
          </a:p>
        </p:txBody>
      </p:sp>
      <p:sp>
        <p:nvSpPr>
          <p:cNvPr id="7" name="Rectángulo redondeado 6"/>
          <p:cNvSpPr/>
          <p:nvPr/>
        </p:nvSpPr>
        <p:spPr>
          <a:xfrm>
            <a:off x="611560" y="1265862"/>
            <a:ext cx="2069077" cy="45796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es-AR" sz="2400" b="1" dirty="0"/>
              <a:t>análisis previo</a:t>
            </a:r>
            <a:endParaRPr lang="es-AR" dirty="0"/>
          </a:p>
        </p:txBody>
      </p:sp>
      <p:sp>
        <p:nvSpPr>
          <p:cNvPr id="5" name="CuadroTexto 4"/>
          <p:cNvSpPr txBox="1"/>
          <p:nvPr/>
        </p:nvSpPr>
        <p:spPr>
          <a:xfrm>
            <a:off x="611560" y="1916832"/>
            <a:ext cx="2664296" cy="4524315"/>
          </a:xfrm>
          <a:prstGeom prst="rect">
            <a:avLst/>
          </a:prstGeom>
          <a:noFill/>
        </p:spPr>
        <p:txBody>
          <a:bodyPr wrap="square" rtlCol="0">
            <a:spAutoFit/>
          </a:bodyPr>
          <a:lstStyle/>
          <a:p>
            <a:pPr algn="just"/>
            <a:r>
              <a:rPr lang="es-AR" sz="2400" dirty="0"/>
              <a:t>Debe contemplarse que el numero que elija el usuario puede ser:</a:t>
            </a:r>
          </a:p>
          <a:p>
            <a:endParaRPr lang="es-AR" sz="2400" dirty="0"/>
          </a:p>
          <a:p>
            <a:pPr marL="342900" indent="-342900">
              <a:buAutoNum type="alphaLcParenR"/>
            </a:pPr>
            <a:r>
              <a:rPr lang="es-AR" sz="2400" dirty="0"/>
              <a:t> Positivo</a:t>
            </a:r>
          </a:p>
          <a:p>
            <a:endParaRPr lang="es-AR" sz="2400" dirty="0"/>
          </a:p>
          <a:p>
            <a:endParaRPr lang="es-AR" sz="2400" dirty="0"/>
          </a:p>
          <a:p>
            <a:pPr marL="457200" indent="-457200">
              <a:buFont typeface="+mj-lt"/>
              <a:buAutoNum type="alphaLcParenR" startAt="2"/>
            </a:pPr>
            <a:r>
              <a:rPr lang="es-AR" sz="2400" dirty="0"/>
              <a:t>Negativo</a:t>
            </a:r>
          </a:p>
          <a:p>
            <a:endParaRPr lang="es-AR" sz="2400" dirty="0"/>
          </a:p>
          <a:p>
            <a:endParaRPr lang="es-AR" sz="2400" dirty="0"/>
          </a:p>
          <a:p>
            <a:pPr marL="457200" indent="-457200">
              <a:buFont typeface="+mj-lt"/>
              <a:buAutoNum type="alphaLcParenR" startAt="3"/>
            </a:pPr>
            <a:r>
              <a:rPr lang="es-AR" sz="2400" dirty="0"/>
              <a:t>Cero</a:t>
            </a:r>
          </a:p>
        </p:txBody>
      </p:sp>
      <p:sp>
        <p:nvSpPr>
          <p:cNvPr id="6" name="Flecha derecha 5"/>
          <p:cNvSpPr/>
          <p:nvPr/>
        </p:nvSpPr>
        <p:spPr>
          <a:xfrm>
            <a:off x="2267744" y="3861048"/>
            <a:ext cx="4680520" cy="28803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AR"/>
          </a:p>
        </p:txBody>
      </p:sp>
      <p:sp>
        <p:nvSpPr>
          <p:cNvPr id="10" name="Rectángulo redondeado 9"/>
          <p:cNvSpPr/>
          <p:nvPr/>
        </p:nvSpPr>
        <p:spPr>
          <a:xfrm>
            <a:off x="6948264" y="2997164"/>
            <a:ext cx="2069077" cy="374420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es-AR" sz="2400" dirty="0"/>
              <a:t>El algoritmo debe responder que el valor absoluto del número elegido coincide con el número suministrado</a:t>
            </a:r>
            <a:endParaRPr lang="es-AR" dirty="0"/>
          </a:p>
        </p:txBody>
      </p:sp>
      <p:sp>
        <p:nvSpPr>
          <p:cNvPr id="11" name="Flecha derecha 10"/>
          <p:cNvSpPr/>
          <p:nvPr/>
        </p:nvSpPr>
        <p:spPr>
          <a:xfrm>
            <a:off x="2267744" y="6021288"/>
            <a:ext cx="4680520" cy="28803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AR"/>
          </a:p>
        </p:txBody>
      </p:sp>
      <p:sp>
        <p:nvSpPr>
          <p:cNvPr id="12" name="Flecha derecha 11"/>
          <p:cNvSpPr/>
          <p:nvPr/>
        </p:nvSpPr>
        <p:spPr>
          <a:xfrm>
            <a:off x="2282602" y="4941168"/>
            <a:ext cx="561206" cy="288032"/>
          </a:xfrm>
          <a:prstGeom prst="rightArrow">
            <a:avLst/>
          </a:prstGeom>
          <a:gradFill>
            <a:gsLst>
              <a:gs pos="0">
                <a:schemeClr val="accent6">
                  <a:lumMod val="75000"/>
                </a:schemeClr>
              </a:gs>
              <a:gs pos="80000">
                <a:schemeClr val="accent6">
                  <a:lumMod val="60000"/>
                  <a:lumOff val="40000"/>
                </a:schemeClr>
              </a:gs>
              <a:gs pos="100000">
                <a:schemeClr val="accent6">
                  <a:lumMod val="50000"/>
                </a:schemeClr>
              </a:gs>
            </a:gsLs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s-AR"/>
          </a:p>
        </p:txBody>
      </p:sp>
      <p:sp>
        <p:nvSpPr>
          <p:cNvPr id="13" name="Rectángulo redondeado 12"/>
          <p:cNvSpPr/>
          <p:nvPr/>
        </p:nvSpPr>
        <p:spPr>
          <a:xfrm>
            <a:off x="3016557" y="4178989"/>
            <a:ext cx="3499659" cy="1842299"/>
          </a:xfrm>
          <a:prstGeom prst="roundRect">
            <a:avLst/>
          </a:prstGeom>
          <a:solidFill>
            <a:schemeClr val="accent6">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r>
              <a:rPr lang="es-AR" sz="2400" dirty="0"/>
              <a:t>El algoritmo debe responder que el valor absoluto es el valor del número elegido, sin el signo negativo</a:t>
            </a:r>
            <a:endParaRPr lang="es-AR" dirty="0"/>
          </a:p>
        </p:txBody>
      </p:sp>
    </p:spTree>
    <p:extLst>
      <p:ext uri="{BB962C8B-B14F-4D97-AF65-F5344CB8AC3E}">
        <p14:creationId xmlns:p14="http://schemas.microsoft.com/office/powerpoint/2010/main" val="196947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animBg="1"/>
      <p:bldP spid="11"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3000"/>
            <a:lum/>
          </a:blip>
          <a:srcRect/>
          <a:stretch>
            <a:fillRect l="-1000" r="-1000"/>
          </a:stretch>
        </a:blipFill>
        <a:effectLst/>
      </p:bgPr>
    </p:bg>
    <p:spTree>
      <p:nvGrpSpPr>
        <p:cNvPr id="1" name=""/>
        <p:cNvGrpSpPr/>
        <p:nvPr/>
      </p:nvGrpSpPr>
      <p:grpSpPr>
        <a:xfrm>
          <a:off x="0" y="0"/>
          <a:ext cx="0" cy="0"/>
          <a:chOff x="0" y="0"/>
          <a:chExt cx="0" cy="0"/>
        </a:xfrm>
      </p:grpSpPr>
      <p:sp>
        <p:nvSpPr>
          <p:cNvPr id="2" name="CuadroTexto 1"/>
          <p:cNvSpPr txBox="1"/>
          <p:nvPr/>
        </p:nvSpPr>
        <p:spPr>
          <a:xfrm>
            <a:off x="467544" y="-27384"/>
            <a:ext cx="8280920" cy="769441"/>
          </a:xfrm>
          <a:prstGeom prst="rect">
            <a:avLst/>
          </a:prstGeom>
          <a:noFill/>
        </p:spPr>
        <p:txBody>
          <a:bodyPr wrap="square" rtlCol="0">
            <a:spAutoFit/>
          </a:bodyPr>
          <a:lstStyle/>
          <a:p>
            <a:pPr marL="285750" indent="-285750">
              <a:buFont typeface="Arial" panose="020B0604020202020204" pitchFamily="34" charset="0"/>
              <a:buChar char="•"/>
            </a:pPr>
            <a:r>
              <a:rPr lang="es-AR" sz="2400" b="1" i="1" dirty="0">
                <a:latin typeface="Franklin Gothic Book" panose="020B0503020102020204" pitchFamily="34" charset="0"/>
              </a:rPr>
              <a:t>Ejemplo</a:t>
            </a:r>
          </a:p>
          <a:p>
            <a:endParaRPr lang="es-AR" sz="2000" dirty="0">
              <a:latin typeface="Franklin Gothic Book" panose="020B0503020102020204" pitchFamily="34" charset="0"/>
            </a:endParaRPr>
          </a:p>
        </p:txBody>
      </p:sp>
      <p:sp>
        <p:nvSpPr>
          <p:cNvPr id="3" name="CuadroTexto 2"/>
          <p:cNvSpPr txBox="1"/>
          <p:nvPr/>
        </p:nvSpPr>
        <p:spPr>
          <a:xfrm>
            <a:off x="462409" y="402009"/>
            <a:ext cx="7848872" cy="830997"/>
          </a:xfrm>
          <a:prstGeom prst="rect">
            <a:avLst/>
          </a:prstGeom>
          <a:noFill/>
        </p:spPr>
        <p:txBody>
          <a:bodyPr wrap="square" rtlCol="0">
            <a:spAutoFit/>
          </a:bodyPr>
          <a:lstStyle/>
          <a:p>
            <a:r>
              <a:rPr lang="es-AR" sz="2400" dirty="0">
                <a:latin typeface="Franklin Gothic Book" panose="020B0503020102020204" pitchFamily="34" charset="0"/>
              </a:rPr>
              <a:t>REDACTAR UN ALGORITMO QUE PERMITA CALCULAR EL VALOR ABSOLUTO DE UN NÚMERO CUALQUIERA</a:t>
            </a:r>
          </a:p>
        </p:txBody>
      </p:sp>
      <p:sp>
        <p:nvSpPr>
          <p:cNvPr id="7" name="Rectángulo redondeado 6"/>
          <p:cNvSpPr/>
          <p:nvPr/>
        </p:nvSpPr>
        <p:spPr>
          <a:xfrm>
            <a:off x="611560" y="1265862"/>
            <a:ext cx="2069077" cy="45796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es-AR" sz="2400" b="1" dirty="0"/>
              <a:t>análisis previo</a:t>
            </a:r>
            <a:endParaRPr lang="es-AR" dirty="0"/>
          </a:p>
        </p:txBody>
      </p:sp>
      <p:sp>
        <p:nvSpPr>
          <p:cNvPr id="5" name="CuadroTexto 4"/>
          <p:cNvSpPr txBox="1"/>
          <p:nvPr/>
        </p:nvSpPr>
        <p:spPr>
          <a:xfrm>
            <a:off x="611560" y="1916832"/>
            <a:ext cx="4464496" cy="461665"/>
          </a:xfrm>
          <a:prstGeom prst="rect">
            <a:avLst/>
          </a:prstGeom>
          <a:noFill/>
        </p:spPr>
        <p:txBody>
          <a:bodyPr wrap="square" rtlCol="0">
            <a:spAutoFit/>
          </a:bodyPr>
          <a:lstStyle/>
          <a:p>
            <a:pPr marL="457200" indent="-457200">
              <a:buFont typeface="+mj-lt"/>
              <a:buAutoNum type="alphaLcParenR" startAt="2"/>
            </a:pPr>
            <a:r>
              <a:rPr lang="es-AR" sz="2400" dirty="0"/>
              <a:t>Número del usuario Negativo</a:t>
            </a:r>
          </a:p>
        </p:txBody>
      </p:sp>
      <p:sp>
        <p:nvSpPr>
          <p:cNvPr id="12" name="Flecha derecha 11"/>
          <p:cNvSpPr/>
          <p:nvPr/>
        </p:nvSpPr>
        <p:spPr>
          <a:xfrm>
            <a:off x="4996293" y="2003648"/>
            <a:ext cx="561206" cy="288032"/>
          </a:xfrm>
          <a:prstGeom prst="rightArrow">
            <a:avLst/>
          </a:prstGeom>
          <a:gradFill>
            <a:gsLst>
              <a:gs pos="0">
                <a:schemeClr val="accent6">
                  <a:lumMod val="75000"/>
                </a:schemeClr>
              </a:gs>
              <a:gs pos="80000">
                <a:schemeClr val="accent6">
                  <a:lumMod val="60000"/>
                  <a:lumOff val="40000"/>
                </a:schemeClr>
              </a:gs>
              <a:gs pos="100000">
                <a:schemeClr val="accent6">
                  <a:lumMod val="50000"/>
                </a:schemeClr>
              </a:gs>
            </a:gsLs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s-AR"/>
          </a:p>
        </p:txBody>
      </p:sp>
      <p:sp>
        <p:nvSpPr>
          <p:cNvPr id="13" name="Rectángulo redondeado 12"/>
          <p:cNvSpPr/>
          <p:nvPr/>
        </p:nvSpPr>
        <p:spPr>
          <a:xfrm>
            <a:off x="5557499" y="1242762"/>
            <a:ext cx="3499659" cy="1842299"/>
          </a:xfrm>
          <a:prstGeom prst="roundRect">
            <a:avLst/>
          </a:prstGeom>
          <a:solidFill>
            <a:schemeClr val="accent6">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r>
              <a:rPr lang="es-AR" sz="2400" dirty="0"/>
              <a:t>El algoritmo debe responder que el valor absoluto es el valor del número elegido, sin el signo negativo</a:t>
            </a:r>
            <a:endParaRPr lang="es-AR" dirty="0"/>
          </a:p>
        </p:txBody>
      </p:sp>
      <p:sp>
        <p:nvSpPr>
          <p:cNvPr id="4" name="CuadroTexto 3"/>
          <p:cNvSpPr txBox="1"/>
          <p:nvPr/>
        </p:nvSpPr>
        <p:spPr>
          <a:xfrm>
            <a:off x="611560" y="3284984"/>
            <a:ext cx="8280920" cy="3693319"/>
          </a:xfrm>
          <a:prstGeom prst="rect">
            <a:avLst/>
          </a:prstGeom>
          <a:noFill/>
        </p:spPr>
        <p:txBody>
          <a:bodyPr wrap="square" rtlCol="0">
            <a:spAutoFit/>
          </a:bodyPr>
          <a:lstStyle/>
          <a:p>
            <a:pPr algn="just"/>
            <a:r>
              <a:rPr lang="es-AR" sz="2400" dirty="0"/>
              <a:t>Como las computadoras, que serán las responsables de “ejecutar” el algoritmo, realizan “operaciones con variables”, vamos a identificar la respuesta para este caso b) como el producto del número elegido por -1</a:t>
            </a:r>
          </a:p>
          <a:p>
            <a:pPr algn="just"/>
            <a:r>
              <a:rPr lang="es-AR" sz="2400" dirty="0"/>
              <a:t>Vamos a darles nombres a las variables que intervienen</a:t>
            </a:r>
          </a:p>
          <a:p>
            <a:pPr marL="285750" indent="-285750" algn="just">
              <a:buFont typeface="Arial" panose="020B0604020202020204" pitchFamily="34" charset="0"/>
              <a:buChar char="•"/>
            </a:pPr>
            <a:r>
              <a:rPr lang="es-AR" sz="2400" dirty="0"/>
              <a:t>Llamaremos </a:t>
            </a:r>
            <a:r>
              <a:rPr lang="es-AR" sz="2400" b="1" dirty="0">
                <a:solidFill>
                  <a:srgbClr val="FF0000"/>
                </a:solidFill>
              </a:rPr>
              <a:t>X </a:t>
            </a:r>
            <a:r>
              <a:rPr lang="es-AR" sz="2400" dirty="0"/>
              <a:t>al número genérico que elegirá el usuario</a:t>
            </a:r>
          </a:p>
          <a:p>
            <a:pPr marL="285750" indent="-285750" algn="just">
              <a:buFont typeface="Arial" panose="020B0604020202020204" pitchFamily="34" charset="0"/>
              <a:buChar char="•"/>
            </a:pPr>
            <a:r>
              <a:rPr lang="es-AR" sz="2400" dirty="0" err="1"/>
              <a:t>Lamaremos</a:t>
            </a:r>
            <a:r>
              <a:rPr lang="es-AR" sz="2400" dirty="0"/>
              <a:t> </a:t>
            </a:r>
            <a:r>
              <a:rPr lang="es-AR" sz="2400" b="1" dirty="0">
                <a:solidFill>
                  <a:srgbClr val="FF0000"/>
                </a:solidFill>
              </a:rPr>
              <a:t>VA</a:t>
            </a:r>
            <a:r>
              <a:rPr lang="es-AR" sz="2400" dirty="0"/>
              <a:t> al valor absoluto del número elegido</a:t>
            </a:r>
          </a:p>
          <a:p>
            <a:pPr marL="285750" indent="-285750" algn="just">
              <a:buFont typeface="Arial" panose="020B0604020202020204" pitchFamily="34" charset="0"/>
              <a:buChar char="•"/>
            </a:pPr>
            <a:endParaRPr lang="es-AR" sz="2400" dirty="0"/>
          </a:p>
          <a:p>
            <a:pPr marL="285750" indent="-285750" algn="just">
              <a:buFont typeface="Arial" panose="020B0604020202020204" pitchFamily="34" charset="0"/>
              <a:buChar char="•"/>
            </a:pPr>
            <a:r>
              <a:rPr lang="es-AR" sz="2400" dirty="0"/>
              <a:t>En este caso la respuesta se calculará como </a:t>
            </a:r>
            <a:r>
              <a:rPr lang="es-AR" sz="2400" b="1" dirty="0">
                <a:solidFill>
                  <a:srgbClr val="FF0000"/>
                </a:solidFill>
              </a:rPr>
              <a:t>VA</a:t>
            </a:r>
            <a:r>
              <a:rPr lang="es-AR" sz="2400" dirty="0"/>
              <a:t> </a:t>
            </a:r>
            <a:r>
              <a:rPr lang="en-US" sz="2400" dirty="0"/>
              <a:t>= (-1).</a:t>
            </a:r>
            <a:r>
              <a:rPr lang="en-US" sz="2400" b="1" dirty="0">
                <a:solidFill>
                  <a:srgbClr val="FF0000"/>
                </a:solidFill>
              </a:rPr>
              <a:t>X</a:t>
            </a:r>
            <a:endParaRPr lang="es-AR" sz="2400" b="1" dirty="0">
              <a:solidFill>
                <a:srgbClr val="FF0000"/>
              </a:solidFill>
            </a:endParaRPr>
          </a:p>
          <a:p>
            <a:endParaRPr lang="es-AR" dirty="0"/>
          </a:p>
        </p:txBody>
      </p:sp>
    </p:spTree>
    <p:extLst>
      <p:ext uri="{BB962C8B-B14F-4D97-AF65-F5344CB8AC3E}">
        <p14:creationId xmlns:p14="http://schemas.microsoft.com/office/powerpoint/2010/main" val="27951813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51AD1F4D-760B-4C90-86B9-31316F5C39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NUMEROS</Template>
  <TotalTime>5662</TotalTime>
  <Words>3578</Words>
  <Application>Microsoft Office PowerPoint</Application>
  <PresentationFormat>Presentación en pantalla (4:3)</PresentationFormat>
  <Paragraphs>400</Paragraphs>
  <Slides>44</Slides>
  <Notes>0</Notes>
  <HiddenSlides>0</HiddenSlides>
  <MMClips>0</MMClips>
  <ScaleCrop>false</ScaleCrop>
  <HeadingPairs>
    <vt:vector size="8" baseType="variant">
      <vt:variant>
        <vt:lpstr>Fuentes usadas</vt:lpstr>
      </vt:variant>
      <vt:variant>
        <vt:i4>5</vt:i4>
      </vt:variant>
      <vt:variant>
        <vt:lpstr>Tema</vt:lpstr>
      </vt:variant>
      <vt:variant>
        <vt:i4>1</vt:i4>
      </vt:variant>
      <vt:variant>
        <vt:lpstr>Servidores OLE incrustados</vt:lpstr>
      </vt:variant>
      <vt:variant>
        <vt:i4>1</vt:i4>
      </vt:variant>
      <vt:variant>
        <vt:lpstr>Títulos de diapositiva</vt:lpstr>
      </vt:variant>
      <vt:variant>
        <vt:i4>44</vt:i4>
      </vt:variant>
    </vt:vector>
  </HeadingPairs>
  <TitlesOfParts>
    <vt:vector size="51" baseType="lpstr">
      <vt:lpstr>Arial</vt:lpstr>
      <vt:lpstr>Arial Narrow</vt:lpstr>
      <vt:lpstr>Calibri</vt:lpstr>
      <vt:lpstr>CMR8</vt:lpstr>
      <vt:lpstr>Franklin Gothic Book</vt:lpstr>
      <vt:lpstr>Tema de Office</vt:lpstr>
      <vt:lpstr>Ecuación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Guillermo</dc:creator>
  <cp:keywords/>
  <cp:lastModifiedBy>osvaldo mena</cp:lastModifiedBy>
  <cp:revision>98</cp:revision>
  <dcterms:created xsi:type="dcterms:W3CDTF">2019-08-23T18:43:06Z</dcterms:created>
  <dcterms:modified xsi:type="dcterms:W3CDTF">2024-03-07T10:14:04Z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TC019600869991</vt:lpwstr>
  </property>
</Properties>
</file>